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836" r:id="rId2"/>
    <p:sldId id="1204" r:id="rId3"/>
    <p:sldId id="1236" r:id="rId4"/>
    <p:sldId id="1367" r:id="rId5"/>
    <p:sldId id="1241" r:id="rId6"/>
    <p:sldId id="1369" r:id="rId7"/>
    <p:sldId id="1370" r:id="rId8"/>
    <p:sldId id="1372" r:id="rId9"/>
    <p:sldId id="1371" r:id="rId10"/>
    <p:sldId id="1373" r:id="rId11"/>
    <p:sldId id="1374" r:id="rId12"/>
    <p:sldId id="1381" r:id="rId13"/>
    <p:sldId id="1375" r:id="rId14"/>
    <p:sldId id="1376" r:id="rId15"/>
    <p:sldId id="1377" r:id="rId16"/>
    <p:sldId id="1379" r:id="rId17"/>
    <p:sldId id="1378" r:id="rId18"/>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51">
          <p15:clr>
            <a:srgbClr val="A4A3A4"/>
          </p15:clr>
        </p15:guide>
        <p15:guide id="2" pos="2924">
          <p15:clr>
            <a:srgbClr val="A4A3A4"/>
          </p15:clr>
        </p15:guide>
      </p15:sldGuideLst>
    </p:ext>
    <p:ext uri="{2D200454-40CA-4A62-9FC3-DE9A4176ACB9}">
      <p15:notesGuideLst xmlns:p15="http://schemas.microsoft.com/office/powerpoint/2012/main">
        <p15:guide id="1" orient="horz" pos="2756">
          <p15:clr>
            <a:srgbClr val="A4A3A4"/>
          </p15:clr>
        </p15:guide>
        <p15:guide id="2" pos="219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CDC4"/>
    <a:srgbClr val="E59491"/>
    <a:srgbClr val="859255"/>
    <a:srgbClr val="E58576"/>
    <a:srgbClr val="665C53"/>
    <a:srgbClr val="00A2E9"/>
    <a:srgbClr val="CCCCFF"/>
    <a:srgbClr val="35B0ED"/>
    <a:srgbClr val="3C91F0"/>
    <a:srgbClr val="418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ä¸­åº¦æ ·å¼ 2 - å¼ºè°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88" autoAdjust="0"/>
    <p:restoredTop sz="78421" autoAdjust="0"/>
  </p:normalViewPr>
  <p:slideViewPr>
    <p:cSldViewPr>
      <p:cViewPr varScale="1">
        <p:scale>
          <a:sx n="137" d="100"/>
          <a:sy n="137" d="100"/>
        </p:scale>
        <p:origin x="138" y="168"/>
      </p:cViewPr>
      <p:guideLst>
        <p:guide orient="horz" pos="1551"/>
        <p:guide pos="2924"/>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65" d="100"/>
          <a:sy n="65" d="100"/>
        </p:scale>
        <p:origin x="-3360" y="-96"/>
      </p:cViewPr>
      <p:guideLst>
        <p:guide orient="horz" pos="2756"/>
        <p:guide pos="219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2#1">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3AA1B95-8096-483E-937F-B7117F22143A}" type="doc">
      <dgm:prSet loTypeId="urn:microsoft.com/office/officeart/2005/8/layout/process1" loCatId="process" qsTypeId="urn:microsoft.com/office/officeart/2005/8/quickstyle/simple1#1" qsCatId="simple" csTypeId="urn:microsoft.com/office/officeart/2005/8/colors/accent2_2#1" csCatId="accent1" phldr="0"/>
      <dgm:spPr/>
    </dgm:pt>
    <dgm:pt modelId="{B9356EF3-F2BD-44EF-8989-A8C6F68A9C26}">
      <dgm:prSet phldrT="[文本]" phldr="0" custT="1"/>
      <dgm:spPr/>
      <dgm:t>
        <a:bodyPr vert="horz" wrap="square"/>
        <a:lstStyle/>
        <a:p>
          <a:pPr>
            <a:lnSpc>
              <a:spcPct val="100000"/>
            </a:lnSpc>
            <a:spcBef>
              <a:spcPct val="0"/>
            </a:spcBef>
            <a:spcAft>
              <a:spcPct val="35000"/>
            </a:spcAft>
          </a:pPr>
          <a:r>
            <a:rPr lang="zh-CN" altLang="en-US" sz="1800" dirty="0">
              <a:latin typeface="微软雅黑" panose="020B0503020204020204" pitchFamily="34" charset="-122"/>
              <a:ea typeface="微软雅黑" panose="020B0503020204020204" pitchFamily="34" charset="-122"/>
            </a:rPr>
            <a:t>申请</a:t>
          </a:r>
        </a:p>
      </dgm:t>
    </dgm:pt>
    <dgm:pt modelId="{42B40A37-3B74-4139-88E7-27DB8ADAFB3B}" type="parTrans" cxnId="{64938786-BD30-4047-A686-6AD274AF607E}">
      <dgm:prSet/>
      <dgm:spPr/>
      <dgm:t>
        <a:bodyPr/>
        <a:lstStyle/>
        <a:p>
          <a:endParaRPr lang="zh-CN" altLang="en-US"/>
        </a:p>
      </dgm:t>
    </dgm:pt>
    <dgm:pt modelId="{E862CC6F-EE5F-4708-AD0C-4AFC083AC1E9}" type="sibTrans" cxnId="{64938786-BD30-4047-A686-6AD274AF607E}">
      <dgm:prSet/>
      <dgm:spPr/>
      <dgm:t>
        <a:bodyPr/>
        <a:lstStyle/>
        <a:p>
          <a:endParaRPr lang="zh-CN" altLang="en-US"/>
        </a:p>
      </dgm:t>
    </dgm:pt>
    <dgm:pt modelId="{EB237D7E-DA1C-4AD6-A821-77E5AB6F90CF}">
      <dgm:prSet phldr="0" custT="1"/>
      <dgm:spPr/>
      <dgm:t>
        <a:bodyPr vert="horz" wrap="square"/>
        <a:lstStyle/>
        <a:p>
          <a:pPr>
            <a:lnSpc>
              <a:spcPct val="100000"/>
            </a:lnSpc>
            <a:spcBef>
              <a:spcPct val="0"/>
            </a:spcBef>
            <a:spcAft>
              <a:spcPct val="35000"/>
            </a:spcAft>
          </a:pPr>
          <a:r>
            <a:rPr lang="zh-CN" sz="1800">
              <a:latin typeface="微软雅黑" panose="020B0503020204020204" pitchFamily="34" charset="-122"/>
              <a:ea typeface="微软雅黑" panose="020B0503020204020204" pitchFamily="34" charset="-122"/>
            </a:rPr>
            <a:t>审核</a:t>
          </a:r>
        </a:p>
      </dgm:t>
    </dgm:pt>
    <dgm:pt modelId="{DD43D86D-8A98-4E1A-85FC-A9254B85508F}" type="parTrans" cxnId="{59470216-29D7-4EEA-91AB-182B586262BD}">
      <dgm:prSet/>
      <dgm:spPr/>
      <dgm:t>
        <a:bodyPr/>
        <a:lstStyle/>
        <a:p>
          <a:endParaRPr lang="zh-CN" altLang="en-US"/>
        </a:p>
      </dgm:t>
    </dgm:pt>
    <dgm:pt modelId="{31FE7431-8DB0-4A0A-8DFC-F4288BA857CF}" type="sibTrans" cxnId="{59470216-29D7-4EEA-91AB-182B586262BD}">
      <dgm:prSet/>
      <dgm:spPr/>
      <dgm:t>
        <a:bodyPr/>
        <a:lstStyle/>
        <a:p>
          <a:endParaRPr lang="zh-CN" altLang="en-US"/>
        </a:p>
      </dgm:t>
    </dgm:pt>
    <dgm:pt modelId="{BAC62E89-00AF-4627-B73F-1F20CA113BCF}">
      <dgm:prSet phldr="0" custT="1"/>
      <dgm:spPr/>
      <dgm:t>
        <a:bodyPr vert="horz" wrap="square"/>
        <a:lstStyle/>
        <a:p>
          <a:pPr>
            <a:lnSpc>
              <a:spcPct val="100000"/>
            </a:lnSpc>
            <a:spcBef>
              <a:spcPct val="0"/>
            </a:spcBef>
            <a:spcAft>
              <a:spcPct val="35000"/>
            </a:spcAft>
          </a:pPr>
          <a:r>
            <a:rPr lang="zh-CN" sz="1800">
              <a:latin typeface="微软雅黑" panose="020B0503020204020204" pitchFamily="34" charset="-122"/>
              <a:ea typeface="微软雅黑" panose="020B0503020204020204" pitchFamily="34" charset="-122"/>
            </a:rPr>
            <a:t>公示</a:t>
          </a:r>
        </a:p>
      </dgm:t>
    </dgm:pt>
    <dgm:pt modelId="{1FFBDC3F-ED8D-4C9A-9BAE-73BF5CA5EB93}" type="parTrans" cxnId="{BC90C911-DF73-4F19-A830-AE5F445A1E71}">
      <dgm:prSet/>
      <dgm:spPr/>
      <dgm:t>
        <a:bodyPr/>
        <a:lstStyle/>
        <a:p>
          <a:endParaRPr lang="zh-CN" altLang="en-US"/>
        </a:p>
      </dgm:t>
    </dgm:pt>
    <dgm:pt modelId="{0B8B7163-5A5F-4359-A59F-D5039027F359}" type="sibTrans" cxnId="{BC90C911-DF73-4F19-A830-AE5F445A1E71}">
      <dgm:prSet/>
      <dgm:spPr/>
      <dgm:t>
        <a:bodyPr/>
        <a:lstStyle/>
        <a:p>
          <a:endParaRPr lang="zh-CN" altLang="en-US"/>
        </a:p>
      </dgm:t>
    </dgm:pt>
    <dgm:pt modelId="{EDABB1AF-A433-4877-8BF8-9FA85F924A2C}">
      <dgm:prSet phldrT="[文本]" phldr="0" custT="1"/>
      <dgm:spPr/>
      <dgm:t>
        <a:bodyPr vert="horz" wrap="square"/>
        <a:lstStyle/>
        <a:p>
          <a:pPr>
            <a:lnSpc>
              <a:spcPct val="100000"/>
            </a:lnSpc>
            <a:spcBef>
              <a:spcPct val="0"/>
            </a:spcBef>
            <a:spcAft>
              <a:spcPct val="35000"/>
            </a:spcAft>
          </a:pPr>
          <a:r>
            <a:rPr lang="zh-CN" altLang="en-US" sz="1800">
              <a:latin typeface="微软雅黑" panose="020B0503020204020204" pitchFamily="34" charset="-122"/>
              <a:ea typeface="微软雅黑" panose="020B0503020204020204" pitchFamily="34" charset="-122"/>
            </a:rPr>
            <a:t>补贴发放</a:t>
          </a:r>
        </a:p>
      </dgm:t>
    </dgm:pt>
    <dgm:pt modelId="{22507475-337D-4D08-A27D-19453A1EC4B8}" type="parTrans" cxnId="{833868D5-8969-41AD-880F-B20CCC453D0D}">
      <dgm:prSet/>
      <dgm:spPr/>
      <dgm:t>
        <a:bodyPr/>
        <a:lstStyle/>
        <a:p>
          <a:endParaRPr lang="zh-CN" altLang="en-US"/>
        </a:p>
      </dgm:t>
    </dgm:pt>
    <dgm:pt modelId="{3E1956DE-23F8-4761-8F76-7ABD5A8AE770}" type="sibTrans" cxnId="{833868D5-8969-41AD-880F-B20CCC453D0D}">
      <dgm:prSet/>
      <dgm:spPr/>
      <dgm:t>
        <a:bodyPr/>
        <a:lstStyle/>
        <a:p>
          <a:endParaRPr lang="zh-CN" altLang="en-US"/>
        </a:p>
      </dgm:t>
    </dgm:pt>
    <dgm:pt modelId="{23E08954-DEFC-4A8C-B951-725E72315086}" type="pres">
      <dgm:prSet presAssocID="{F3AA1B95-8096-483E-937F-B7117F22143A}" presName="Name0" presStyleCnt="0">
        <dgm:presLayoutVars>
          <dgm:dir/>
          <dgm:resizeHandles val="exact"/>
        </dgm:presLayoutVars>
      </dgm:prSet>
      <dgm:spPr/>
    </dgm:pt>
    <dgm:pt modelId="{A9558FAE-AE26-43A7-A5EC-E1594E2B2F93}" type="pres">
      <dgm:prSet presAssocID="{B9356EF3-F2BD-44EF-8989-A8C6F68A9C26}" presName="node" presStyleLbl="node1" presStyleIdx="0" presStyleCnt="4" custLinFactNeighborX="4479" custLinFactNeighborY="57651">
        <dgm:presLayoutVars>
          <dgm:bulletEnabled val="1"/>
        </dgm:presLayoutVars>
      </dgm:prSet>
      <dgm:spPr/>
    </dgm:pt>
    <dgm:pt modelId="{56077158-A490-49C0-92A3-E1F3F4A134D1}" type="pres">
      <dgm:prSet presAssocID="{E862CC6F-EE5F-4708-AD0C-4AFC083AC1E9}" presName="sibTrans" presStyleLbl="sibTrans2D1" presStyleIdx="0" presStyleCnt="3"/>
      <dgm:spPr/>
    </dgm:pt>
    <dgm:pt modelId="{866543E3-7169-4994-AA48-DBEAD952B2D7}" type="pres">
      <dgm:prSet presAssocID="{E862CC6F-EE5F-4708-AD0C-4AFC083AC1E9}" presName="connectorText" presStyleLbl="sibTrans2D1" presStyleIdx="0" presStyleCnt="3"/>
      <dgm:spPr/>
    </dgm:pt>
    <dgm:pt modelId="{5D50E898-533B-420C-91CB-CEDC7318AD4F}" type="pres">
      <dgm:prSet presAssocID="{EB237D7E-DA1C-4AD6-A821-77E5AB6F90CF}" presName="node" presStyleLbl="node1" presStyleIdx="1" presStyleCnt="4" custLinFactNeighborX="-4080" custLinFactNeighborY="57651">
        <dgm:presLayoutVars>
          <dgm:bulletEnabled val="1"/>
        </dgm:presLayoutVars>
      </dgm:prSet>
      <dgm:spPr/>
    </dgm:pt>
    <dgm:pt modelId="{9A5AF083-A665-4E8C-B309-4D8FA85B6145}" type="pres">
      <dgm:prSet presAssocID="{31FE7431-8DB0-4A0A-8DFC-F4288BA857CF}" presName="sibTrans" presStyleLbl="sibTrans2D1" presStyleIdx="1" presStyleCnt="3"/>
      <dgm:spPr/>
    </dgm:pt>
    <dgm:pt modelId="{CAC46A11-8BD8-4E41-922A-A9F92319BFF3}" type="pres">
      <dgm:prSet presAssocID="{31FE7431-8DB0-4A0A-8DFC-F4288BA857CF}" presName="connectorText" presStyleLbl="sibTrans2D1" presStyleIdx="1" presStyleCnt="3"/>
      <dgm:spPr/>
    </dgm:pt>
    <dgm:pt modelId="{8417A3C1-37F9-4EFD-83D6-6697F91C23C2}" type="pres">
      <dgm:prSet presAssocID="{BAC62E89-00AF-4627-B73F-1F20CA113BCF}" presName="node" presStyleLbl="node1" presStyleIdx="2" presStyleCnt="4" custLinFactNeighborX="-4080" custLinFactNeighborY="57651">
        <dgm:presLayoutVars>
          <dgm:bulletEnabled val="1"/>
        </dgm:presLayoutVars>
      </dgm:prSet>
      <dgm:spPr/>
    </dgm:pt>
    <dgm:pt modelId="{CBE8105E-72BA-46C7-9CCC-347326F95BD6}" type="pres">
      <dgm:prSet presAssocID="{0B8B7163-5A5F-4359-A59F-D5039027F359}" presName="sibTrans" presStyleLbl="sibTrans2D1" presStyleIdx="2" presStyleCnt="3"/>
      <dgm:spPr/>
    </dgm:pt>
    <dgm:pt modelId="{2D29A912-A2BE-449F-B286-41615BA59AD0}" type="pres">
      <dgm:prSet presAssocID="{0B8B7163-5A5F-4359-A59F-D5039027F359}" presName="connectorText" presStyleLbl="sibTrans2D1" presStyleIdx="2" presStyleCnt="3"/>
      <dgm:spPr/>
    </dgm:pt>
    <dgm:pt modelId="{0C6A0E2D-4913-46C1-A93F-3832E34B4A9D}" type="pres">
      <dgm:prSet presAssocID="{EDABB1AF-A433-4877-8BF8-9FA85F924A2C}" presName="node" presStyleLbl="node1" presStyleIdx="3" presStyleCnt="4" custLinFactNeighborX="-4080" custLinFactNeighborY="57651">
        <dgm:presLayoutVars>
          <dgm:bulletEnabled val="1"/>
        </dgm:presLayoutVars>
      </dgm:prSet>
      <dgm:spPr/>
    </dgm:pt>
  </dgm:ptLst>
  <dgm:cxnLst>
    <dgm:cxn modelId="{66840B0C-67FE-4C39-A9B7-F3DB25FC29F6}" type="presOf" srcId="{EDABB1AF-A433-4877-8BF8-9FA85F924A2C}" destId="{0C6A0E2D-4913-46C1-A93F-3832E34B4A9D}" srcOrd="0" destOrd="0" presId="urn:microsoft.com/office/officeart/2005/8/layout/process1"/>
    <dgm:cxn modelId="{BC90C911-DF73-4F19-A830-AE5F445A1E71}" srcId="{F3AA1B95-8096-483E-937F-B7117F22143A}" destId="{BAC62E89-00AF-4627-B73F-1F20CA113BCF}" srcOrd="2" destOrd="0" parTransId="{1FFBDC3F-ED8D-4C9A-9BAE-73BF5CA5EB93}" sibTransId="{0B8B7163-5A5F-4359-A59F-D5039027F359}"/>
    <dgm:cxn modelId="{59470216-29D7-4EEA-91AB-182B586262BD}" srcId="{F3AA1B95-8096-483E-937F-B7117F22143A}" destId="{EB237D7E-DA1C-4AD6-A821-77E5AB6F90CF}" srcOrd="1" destOrd="0" parTransId="{DD43D86D-8A98-4E1A-85FC-A9254B85508F}" sibTransId="{31FE7431-8DB0-4A0A-8DFC-F4288BA857CF}"/>
    <dgm:cxn modelId="{D0093A17-4A13-4F06-83D6-EDBC534FE0F0}" type="presOf" srcId="{E862CC6F-EE5F-4708-AD0C-4AFC083AC1E9}" destId="{866543E3-7169-4994-AA48-DBEAD952B2D7}" srcOrd="1" destOrd="0" presId="urn:microsoft.com/office/officeart/2005/8/layout/process1"/>
    <dgm:cxn modelId="{BAB3DC29-A738-49B6-B9FF-37D24B7B2556}" type="presOf" srcId="{31FE7431-8DB0-4A0A-8DFC-F4288BA857CF}" destId="{CAC46A11-8BD8-4E41-922A-A9F92319BFF3}" srcOrd="1" destOrd="0" presId="urn:microsoft.com/office/officeart/2005/8/layout/process1"/>
    <dgm:cxn modelId="{08185539-1EFE-40EE-90CE-78500266327D}" type="presOf" srcId="{0B8B7163-5A5F-4359-A59F-D5039027F359}" destId="{2D29A912-A2BE-449F-B286-41615BA59AD0}" srcOrd="1" destOrd="0" presId="urn:microsoft.com/office/officeart/2005/8/layout/process1"/>
    <dgm:cxn modelId="{4FCC8A7D-7631-4BDC-95C6-35D5279D130B}" type="presOf" srcId="{0B8B7163-5A5F-4359-A59F-D5039027F359}" destId="{CBE8105E-72BA-46C7-9CCC-347326F95BD6}" srcOrd="0" destOrd="0" presId="urn:microsoft.com/office/officeart/2005/8/layout/process1"/>
    <dgm:cxn modelId="{64938786-BD30-4047-A686-6AD274AF607E}" srcId="{F3AA1B95-8096-483E-937F-B7117F22143A}" destId="{B9356EF3-F2BD-44EF-8989-A8C6F68A9C26}" srcOrd="0" destOrd="0" parTransId="{42B40A37-3B74-4139-88E7-27DB8ADAFB3B}" sibTransId="{E862CC6F-EE5F-4708-AD0C-4AFC083AC1E9}"/>
    <dgm:cxn modelId="{37C39896-89F2-4A17-B4CC-0E5E4F1D93DC}" type="presOf" srcId="{31FE7431-8DB0-4A0A-8DFC-F4288BA857CF}" destId="{9A5AF083-A665-4E8C-B309-4D8FA85B6145}" srcOrd="0" destOrd="0" presId="urn:microsoft.com/office/officeart/2005/8/layout/process1"/>
    <dgm:cxn modelId="{B31FD5BB-A412-4D00-81D9-B54E1561D78A}" type="presOf" srcId="{E862CC6F-EE5F-4708-AD0C-4AFC083AC1E9}" destId="{56077158-A490-49C0-92A3-E1F3F4A134D1}" srcOrd="0" destOrd="0" presId="urn:microsoft.com/office/officeart/2005/8/layout/process1"/>
    <dgm:cxn modelId="{2CE0B1C3-2C33-407A-ACB0-ECFCA5EB82DA}" type="presOf" srcId="{F3AA1B95-8096-483E-937F-B7117F22143A}" destId="{23E08954-DEFC-4A8C-B951-725E72315086}" srcOrd="0" destOrd="0" presId="urn:microsoft.com/office/officeart/2005/8/layout/process1"/>
    <dgm:cxn modelId="{239097CB-663C-4528-BD23-527ADFFB5281}" type="presOf" srcId="{EB237D7E-DA1C-4AD6-A821-77E5AB6F90CF}" destId="{5D50E898-533B-420C-91CB-CEDC7318AD4F}" srcOrd="0" destOrd="0" presId="urn:microsoft.com/office/officeart/2005/8/layout/process1"/>
    <dgm:cxn modelId="{6DFEAFD3-A4AF-48FB-A1EC-343944B862C6}" type="presOf" srcId="{BAC62E89-00AF-4627-B73F-1F20CA113BCF}" destId="{8417A3C1-37F9-4EFD-83D6-6697F91C23C2}" srcOrd="0" destOrd="0" presId="urn:microsoft.com/office/officeart/2005/8/layout/process1"/>
    <dgm:cxn modelId="{833868D5-8969-41AD-880F-B20CCC453D0D}" srcId="{F3AA1B95-8096-483E-937F-B7117F22143A}" destId="{EDABB1AF-A433-4877-8BF8-9FA85F924A2C}" srcOrd="3" destOrd="0" parTransId="{22507475-337D-4D08-A27D-19453A1EC4B8}" sibTransId="{3E1956DE-23F8-4761-8F76-7ABD5A8AE770}"/>
    <dgm:cxn modelId="{49614DED-A778-40C6-A11D-D9EA3D698D68}" type="presOf" srcId="{B9356EF3-F2BD-44EF-8989-A8C6F68A9C26}" destId="{A9558FAE-AE26-43A7-A5EC-E1594E2B2F93}" srcOrd="0" destOrd="0" presId="urn:microsoft.com/office/officeart/2005/8/layout/process1"/>
    <dgm:cxn modelId="{73B5B7FB-6B8D-408D-843D-CA31D12EC0C9}" type="presParOf" srcId="{23E08954-DEFC-4A8C-B951-725E72315086}" destId="{A9558FAE-AE26-43A7-A5EC-E1594E2B2F93}" srcOrd="0" destOrd="0" presId="urn:microsoft.com/office/officeart/2005/8/layout/process1"/>
    <dgm:cxn modelId="{04A463E5-7607-43D6-906D-864822A6A1B4}" type="presParOf" srcId="{23E08954-DEFC-4A8C-B951-725E72315086}" destId="{56077158-A490-49C0-92A3-E1F3F4A134D1}" srcOrd="1" destOrd="0" presId="urn:microsoft.com/office/officeart/2005/8/layout/process1"/>
    <dgm:cxn modelId="{99295439-932D-42D5-80E4-6AC8242693D3}" type="presParOf" srcId="{56077158-A490-49C0-92A3-E1F3F4A134D1}" destId="{866543E3-7169-4994-AA48-DBEAD952B2D7}" srcOrd="0" destOrd="0" presId="urn:microsoft.com/office/officeart/2005/8/layout/process1"/>
    <dgm:cxn modelId="{5488B8BF-84D1-4DDB-B7FC-A38E2244893F}" type="presParOf" srcId="{23E08954-DEFC-4A8C-B951-725E72315086}" destId="{5D50E898-533B-420C-91CB-CEDC7318AD4F}" srcOrd="2" destOrd="0" presId="urn:microsoft.com/office/officeart/2005/8/layout/process1"/>
    <dgm:cxn modelId="{3828518B-28B0-4E64-A0FB-744C77A1FE01}" type="presParOf" srcId="{23E08954-DEFC-4A8C-B951-725E72315086}" destId="{9A5AF083-A665-4E8C-B309-4D8FA85B6145}" srcOrd="3" destOrd="0" presId="urn:microsoft.com/office/officeart/2005/8/layout/process1"/>
    <dgm:cxn modelId="{B80396B7-CB77-4164-99FE-1556B0B1DE29}" type="presParOf" srcId="{9A5AF083-A665-4E8C-B309-4D8FA85B6145}" destId="{CAC46A11-8BD8-4E41-922A-A9F92319BFF3}" srcOrd="0" destOrd="0" presId="urn:microsoft.com/office/officeart/2005/8/layout/process1"/>
    <dgm:cxn modelId="{C24F8C76-A732-48A4-8183-3ACA75C26824}" type="presParOf" srcId="{23E08954-DEFC-4A8C-B951-725E72315086}" destId="{8417A3C1-37F9-4EFD-83D6-6697F91C23C2}" srcOrd="4" destOrd="0" presId="urn:microsoft.com/office/officeart/2005/8/layout/process1"/>
    <dgm:cxn modelId="{946666DF-2E05-4F90-8304-FF986EFA7DFC}" type="presParOf" srcId="{23E08954-DEFC-4A8C-B951-725E72315086}" destId="{CBE8105E-72BA-46C7-9CCC-347326F95BD6}" srcOrd="5" destOrd="0" presId="urn:microsoft.com/office/officeart/2005/8/layout/process1"/>
    <dgm:cxn modelId="{B9E4140D-9DF4-4756-BB9E-3B3C4E46DE14}" type="presParOf" srcId="{CBE8105E-72BA-46C7-9CCC-347326F95BD6}" destId="{2D29A912-A2BE-449F-B286-41615BA59AD0}" srcOrd="0" destOrd="0" presId="urn:microsoft.com/office/officeart/2005/8/layout/process1"/>
    <dgm:cxn modelId="{73F539C2-3C42-461A-994A-850CB435073A}" type="presParOf" srcId="{23E08954-DEFC-4A8C-B951-725E72315086}" destId="{0C6A0E2D-4913-46C1-A93F-3832E34B4A9D}"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558FAE-AE26-43A7-A5EC-E1594E2B2F93}">
      <dsp:nvSpPr>
        <dsp:cNvPr id="0" name=""/>
        <dsp:cNvSpPr/>
      </dsp:nvSpPr>
      <dsp:spPr>
        <a:xfrm>
          <a:off x="31551" y="2780919"/>
          <a:ext cx="1561703" cy="93702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zh-CN" altLang="en-US" sz="1800" kern="1200" dirty="0">
              <a:latin typeface="微软雅黑" panose="020B0503020204020204" pitchFamily="34" charset="-122"/>
              <a:ea typeface="微软雅黑" panose="020B0503020204020204" pitchFamily="34" charset="-122"/>
            </a:rPr>
            <a:t>申请</a:t>
          </a:r>
        </a:p>
      </dsp:txBody>
      <dsp:txXfrm>
        <a:off x="58995" y="2808363"/>
        <a:ext cx="1506815" cy="882133"/>
      </dsp:txXfrm>
    </dsp:sp>
    <dsp:sp modelId="{56077158-A490-49C0-92A3-E1F3F4A134D1}">
      <dsp:nvSpPr>
        <dsp:cNvPr id="0" name=""/>
        <dsp:cNvSpPr/>
      </dsp:nvSpPr>
      <dsp:spPr>
        <a:xfrm>
          <a:off x="1736058" y="3055778"/>
          <a:ext cx="302743" cy="38730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zh-CN" altLang="en-US" sz="1600" kern="1200"/>
        </a:p>
      </dsp:txBody>
      <dsp:txXfrm>
        <a:off x="1736058" y="3133238"/>
        <a:ext cx="211920" cy="232382"/>
      </dsp:txXfrm>
    </dsp:sp>
    <dsp:sp modelId="{5D50E898-533B-420C-91CB-CEDC7318AD4F}">
      <dsp:nvSpPr>
        <dsp:cNvPr id="0" name=""/>
        <dsp:cNvSpPr/>
      </dsp:nvSpPr>
      <dsp:spPr>
        <a:xfrm>
          <a:off x="2164469" y="2780919"/>
          <a:ext cx="1561703" cy="93702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zh-CN" sz="1800" kern="1200">
              <a:latin typeface="微软雅黑" panose="020B0503020204020204" pitchFamily="34" charset="-122"/>
              <a:ea typeface="微软雅黑" panose="020B0503020204020204" pitchFamily="34" charset="-122"/>
            </a:rPr>
            <a:t>审核</a:t>
          </a:r>
        </a:p>
      </dsp:txBody>
      <dsp:txXfrm>
        <a:off x="2191913" y="2808363"/>
        <a:ext cx="1506815" cy="882133"/>
      </dsp:txXfrm>
    </dsp:sp>
    <dsp:sp modelId="{9A5AF083-A665-4E8C-B309-4D8FA85B6145}">
      <dsp:nvSpPr>
        <dsp:cNvPr id="0" name=""/>
        <dsp:cNvSpPr/>
      </dsp:nvSpPr>
      <dsp:spPr>
        <a:xfrm>
          <a:off x="3882342" y="3055778"/>
          <a:ext cx="331081" cy="38730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zh-CN" altLang="en-US" sz="1600" kern="1200"/>
        </a:p>
      </dsp:txBody>
      <dsp:txXfrm>
        <a:off x="3882342" y="3133238"/>
        <a:ext cx="231757" cy="232382"/>
      </dsp:txXfrm>
    </dsp:sp>
    <dsp:sp modelId="{8417A3C1-37F9-4EFD-83D6-6697F91C23C2}">
      <dsp:nvSpPr>
        <dsp:cNvPr id="0" name=""/>
        <dsp:cNvSpPr/>
      </dsp:nvSpPr>
      <dsp:spPr>
        <a:xfrm>
          <a:off x="4350853" y="2780919"/>
          <a:ext cx="1561703" cy="93702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zh-CN" sz="1800" kern="1200">
              <a:latin typeface="微软雅黑" panose="020B0503020204020204" pitchFamily="34" charset="-122"/>
              <a:ea typeface="微软雅黑" panose="020B0503020204020204" pitchFamily="34" charset="-122"/>
            </a:rPr>
            <a:t>公示</a:t>
          </a:r>
        </a:p>
      </dsp:txBody>
      <dsp:txXfrm>
        <a:off x="4378297" y="2808363"/>
        <a:ext cx="1506815" cy="882133"/>
      </dsp:txXfrm>
    </dsp:sp>
    <dsp:sp modelId="{CBE8105E-72BA-46C7-9CCC-347326F95BD6}">
      <dsp:nvSpPr>
        <dsp:cNvPr id="0" name=""/>
        <dsp:cNvSpPr/>
      </dsp:nvSpPr>
      <dsp:spPr>
        <a:xfrm>
          <a:off x="6068727" y="3055778"/>
          <a:ext cx="331081" cy="38730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zh-CN" altLang="en-US" sz="1600" kern="1200"/>
        </a:p>
      </dsp:txBody>
      <dsp:txXfrm>
        <a:off x="6068727" y="3133238"/>
        <a:ext cx="231757" cy="232382"/>
      </dsp:txXfrm>
    </dsp:sp>
    <dsp:sp modelId="{0C6A0E2D-4913-46C1-A93F-3832E34B4A9D}">
      <dsp:nvSpPr>
        <dsp:cNvPr id="0" name=""/>
        <dsp:cNvSpPr/>
      </dsp:nvSpPr>
      <dsp:spPr>
        <a:xfrm>
          <a:off x="6537238" y="2780919"/>
          <a:ext cx="1561703" cy="93702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zh-CN" altLang="en-US" sz="1800" kern="1200">
              <a:latin typeface="微软雅黑" panose="020B0503020204020204" pitchFamily="34" charset="-122"/>
              <a:ea typeface="微软雅黑" panose="020B0503020204020204" pitchFamily="34" charset="-122"/>
            </a:rPr>
            <a:t>补贴发放</a:t>
          </a:r>
        </a:p>
      </dsp:txBody>
      <dsp:txXfrm>
        <a:off x="6564682" y="2808363"/>
        <a:ext cx="1506815" cy="88213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2A5992-9D73-4015-9385-ABE035416B29}" type="datetimeFigureOut">
              <a:rPr lang="zh-CN" altLang="en-US" smtClean="0"/>
              <a:t>2022/5/17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95A699-AB68-4A20-99FB-6F69DC266D4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2565"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7795A699-AB68-4A20-99FB-6F69DC266D45}"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lumMod val="95000"/>
          </a:schemeClr>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54A03-91AF-448A-9954-517C0577E5F0}" type="datetimeFigureOut">
              <a:rPr lang="zh-CN" altLang="en-US" smtClean="0"/>
              <a:t>2022/5/17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EFC946-6D13-4F8C-9740-992A906A613E}" type="slidenum">
              <a:rPr lang="zh-CN" altLang="en-US" smtClean="0"/>
              <a:t>‹#›</a:t>
            </a:fld>
            <a:endParaRPr lang="zh-CN" altLang="en-US"/>
          </a:p>
        </p:txBody>
      </p:sp>
      <p:sp>
        <p:nvSpPr>
          <p:cNvPr id="15" name="文本框 12"/>
          <p:cNvSpPr txBox="1">
            <a:spLocks noChangeArrowheads="1"/>
          </p:cNvSpPr>
          <p:nvPr userDrawn="1"/>
        </p:nvSpPr>
        <p:spPr bwMode="auto">
          <a:xfrm>
            <a:off x="467544" y="195486"/>
            <a:ext cx="1796090" cy="281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panose="020B0300000000000000" charset="-122"/>
              </a:defRPr>
            </a:lvl1pPr>
            <a:lvl2pPr marL="742950" indent="-285750">
              <a:defRPr>
                <a:solidFill>
                  <a:schemeClr val="tx1"/>
                </a:solidFill>
                <a:latin typeface="Open Sans" panose="020B0606030504020204" pitchFamily="34" charset="0"/>
                <a:ea typeface="冬青黑体简体中文 W3" panose="020B0300000000000000" charset="-122"/>
              </a:defRPr>
            </a:lvl2pPr>
            <a:lvl3pPr marL="1143000" indent="-228600">
              <a:defRPr>
                <a:solidFill>
                  <a:schemeClr val="tx1"/>
                </a:solidFill>
                <a:latin typeface="Open Sans" panose="020B0606030504020204" pitchFamily="34" charset="0"/>
                <a:ea typeface="冬青黑体简体中文 W3" panose="020B0300000000000000" charset="-122"/>
              </a:defRPr>
            </a:lvl3pPr>
            <a:lvl4pPr marL="1600200" indent="-228600">
              <a:defRPr>
                <a:solidFill>
                  <a:schemeClr val="tx1"/>
                </a:solidFill>
                <a:latin typeface="Open Sans" panose="020B0606030504020204" pitchFamily="34" charset="0"/>
                <a:ea typeface="冬青黑体简体中文 W3" panose="020B0300000000000000" charset="-122"/>
              </a:defRPr>
            </a:lvl4pPr>
            <a:lvl5pPr marL="2057400" indent="-228600">
              <a:defRPr>
                <a:solidFill>
                  <a:schemeClr val="tx1"/>
                </a:solidFill>
                <a:latin typeface="Open Sans" panose="020B0606030504020204" pitchFamily="34" charset="0"/>
                <a:ea typeface="冬青黑体简体中文 W3" panose="020B0300000000000000"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panose="020B0300000000000000"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panose="020B0300000000000000"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panose="020B0300000000000000"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panose="020B0300000000000000" charset="-122"/>
              </a:defRPr>
            </a:lvl9p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mn-ea"/>
                <a:sym typeface="+mn-lt"/>
              </a:rPr>
              <a:t>添加标题文字</a:t>
            </a:r>
          </a:p>
        </p:txBody>
      </p:sp>
      <p:sp>
        <p:nvSpPr>
          <p:cNvPr id="10" name="矩形 9"/>
          <p:cNvSpPr/>
          <p:nvPr userDrawn="1"/>
        </p:nvSpPr>
        <p:spPr>
          <a:xfrm>
            <a:off x="0" y="195486"/>
            <a:ext cx="323528"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54A03-91AF-448A-9954-517C0577E5F0}" type="datetimeFigureOut">
              <a:rPr lang="zh-CN" altLang="en-US" smtClean="0"/>
              <a:t>2022/5/17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EFC946-6D13-4F8C-9740-992A906A613E}" type="slidenum">
              <a:rPr lang="zh-CN" altLang="en-US" smtClean="0"/>
              <a:t>‹#›</a:t>
            </a:fld>
            <a:endParaRPr lang="zh-CN" altLang="en-US"/>
          </a:p>
        </p:txBody>
      </p:sp>
      <p:sp>
        <p:nvSpPr>
          <p:cNvPr id="14" name="文本框 37"/>
          <p:cNvSpPr txBox="1"/>
          <p:nvPr userDrawn="1"/>
        </p:nvSpPr>
        <p:spPr>
          <a:xfrm>
            <a:off x="899592" y="239588"/>
            <a:ext cx="912897" cy="312819"/>
          </a:xfrm>
          <a:prstGeom prst="rect">
            <a:avLst/>
          </a:prstGeom>
          <a:noFill/>
        </p:spPr>
        <p:txBody>
          <a:bodyPr wrap="none" lIns="96434" tIns="48217" rIns="96434" bIns="48217" rtlCol="0">
            <a:spAutoFit/>
          </a:bodyPr>
          <a:lstStyle/>
          <a:p>
            <a:pPr defTabSz="964565"/>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工作回顾</a:t>
            </a:r>
          </a:p>
        </p:txBody>
      </p:sp>
      <p:sp>
        <p:nvSpPr>
          <p:cNvPr id="15" name="文本框 38"/>
          <p:cNvSpPr txBox="1"/>
          <p:nvPr userDrawn="1"/>
        </p:nvSpPr>
        <p:spPr>
          <a:xfrm>
            <a:off x="899592" y="432889"/>
            <a:ext cx="892058" cy="258958"/>
          </a:xfrm>
          <a:prstGeom prst="rect">
            <a:avLst/>
          </a:prstGeom>
          <a:noFill/>
        </p:spPr>
        <p:txBody>
          <a:bodyPr wrap="none" lIns="96434" tIns="48217" rIns="96434" bIns="48217" rtlCol="0">
            <a:spAutoFit/>
          </a:bodyPr>
          <a:lstStyle/>
          <a:p>
            <a:pPr defTabSz="964565"/>
            <a:r>
              <a:rPr lang="en-US" altLang="zh-CN" sz="1050" dirty="0">
                <a:solidFill>
                  <a:schemeClr val="tx1">
                    <a:lumMod val="50000"/>
                    <a:lumOff val="50000"/>
                  </a:schemeClr>
                </a:solidFill>
                <a:cs typeface="+mn-ea"/>
                <a:sym typeface="+mn-lt"/>
              </a:rPr>
              <a:t>Work review</a:t>
            </a:r>
            <a:endParaRPr lang="zh-CN" altLang="en-US" sz="1050" dirty="0">
              <a:solidFill>
                <a:schemeClr val="tx1">
                  <a:lumMod val="50000"/>
                  <a:lumOff val="50000"/>
                </a:schemeClr>
              </a:solidFill>
              <a:cs typeface="+mn-ea"/>
              <a:sym typeface="+mn-lt"/>
            </a:endParaRPr>
          </a:p>
        </p:txBody>
      </p:sp>
      <p:pic>
        <p:nvPicPr>
          <p:cNvPr id="10" name="Picture 3" descr="C:\Users\Administrator\Desktop\微立体创业计划\005.png"/>
          <p:cNvPicPr>
            <a:picLocks noChangeAspect="1" noChangeArrowheads="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504" y="123478"/>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11" name="Picture 4" descr="C:\Users\Administrator\Desktop\微立体创业计划\004.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9903" y="132850"/>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54A03-91AF-448A-9954-517C0577E5F0}" type="datetimeFigureOut">
              <a:rPr lang="zh-CN" altLang="en-US" smtClean="0"/>
              <a:t>2022/5/17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EFC946-6D13-4F8C-9740-992A906A613E}" type="slidenum">
              <a:rPr lang="zh-CN" altLang="en-US" smtClean="0"/>
              <a:t>‹#›</a:t>
            </a:fld>
            <a:endParaRPr lang="zh-CN" altLang="en-US"/>
          </a:p>
        </p:txBody>
      </p:sp>
      <p:sp>
        <p:nvSpPr>
          <p:cNvPr id="14" name="文本框 37"/>
          <p:cNvSpPr txBox="1"/>
          <p:nvPr userDrawn="1"/>
        </p:nvSpPr>
        <p:spPr>
          <a:xfrm>
            <a:off x="899592" y="239588"/>
            <a:ext cx="912897" cy="312819"/>
          </a:xfrm>
          <a:prstGeom prst="rect">
            <a:avLst/>
          </a:prstGeom>
          <a:noFill/>
        </p:spPr>
        <p:txBody>
          <a:bodyPr wrap="none" lIns="96434" tIns="48217" rIns="96434" bIns="48217" rtlCol="0">
            <a:spAutoFit/>
          </a:bodyPr>
          <a:lstStyle/>
          <a:p>
            <a:pPr defTabSz="964565"/>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自我评价</a:t>
            </a:r>
          </a:p>
        </p:txBody>
      </p:sp>
      <p:sp>
        <p:nvSpPr>
          <p:cNvPr id="15" name="文本框 38"/>
          <p:cNvSpPr txBox="1"/>
          <p:nvPr userDrawn="1"/>
        </p:nvSpPr>
        <p:spPr>
          <a:xfrm>
            <a:off x="899592" y="432889"/>
            <a:ext cx="1012283" cy="258958"/>
          </a:xfrm>
          <a:prstGeom prst="rect">
            <a:avLst/>
          </a:prstGeom>
          <a:noFill/>
        </p:spPr>
        <p:txBody>
          <a:bodyPr wrap="none" lIns="96434" tIns="48217" rIns="96434" bIns="48217" rtlCol="0">
            <a:spAutoFit/>
          </a:bodyPr>
          <a:lstStyle/>
          <a:p>
            <a:pPr defTabSz="964565"/>
            <a:r>
              <a:rPr lang="en-US" altLang="zh-CN" sz="1050" dirty="0">
                <a:solidFill>
                  <a:schemeClr val="tx1">
                    <a:lumMod val="50000"/>
                    <a:lumOff val="50000"/>
                  </a:schemeClr>
                </a:solidFill>
                <a:cs typeface="+mn-ea"/>
                <a:sym typeface="+mn-lt"/>
              </a:rPr>
              <a:t>Self-evaluation</a:t>
            </a:r>
            <a:endParaRPr lang="zh-CN" altLang="en-US" sz="1050" dirty="0">
              <a:solidFill>
                <a:schemeClr val="tx1">
                  <a:lumMod val="50000"/>
                  <a:lumOff val="50000"/>
                </a:schemeClr>
              </a:solidFill>
              <a:cs typeface="+mn-ea"/>
              <a:sym typeface="+mn-lt"/>
            </a:endParaRPr>
          </a:p>
        </p:txBody>
      </p:sp>
      <p:pic>
        <p:nvPicPr>
          <p:cNvPr id="10" name="Picture 3" descr="C:\Users\Administrator\Desktop\微立体创业计划\005.png"/>
          <p:cNvPicPr>
            <a:picLocks noChangeAspect="1" noChangeArrowheads="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504" y="123478"/>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11" name="Picture 4" descr="C:\Users\Administrator\Desktop\微立体创业计划\004.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9903" y="132850"/>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54A03-91AF-448A-9954-517C0577E5F0}" type="datetimeFigureOut">
              <a:rPr lang="zh-CN" altLang="en-US" smtClean="0"/>
              <a:t>2022/5/17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EFC946-6D13-4F8C-9740-992A906A613E}" type="slidenum">
              <a:rPr lang="zh-CN" altLang="en-US" smtClean="0"/>
              <a:t>‹#›</a:t>
            </a:fld>
            <a:endParaRPr lang="zh-CN" altLang="en-US"/>
          </a:p>
        </p:txBody>
      </p:sp>
      <p:sp>
        <p:nvSpPr>
          <p:cNvPr id="14" name="文本框 37"/>
          <p:cNvSpPr txBox="1"/>
          <p:nvPr userDrawn="1"/>
        </p:nvSpPr>
        <p:spPr>
          <a:xfrm>
            <a:off x="899592" y="239588"/>
            <a:ext cx="912897" cy="312819"/>
          </a:xfrm>
          <a:prstGeom prst="rect">
            <a:avLst/>
          </a:prstGeom>
          <a:noFill/>
        </p:spPr>
        <p:txBody>
          <a:bodyPr wrap="none" lIns="96434" tIns="48217" rIns="96434" bIns="48217" rtlCol="0">
            <a:spAutoFit/>
          </a:bodyPr>
          <a:lstStyle/>
          <a:p>
            <a:pPr defTabSz="964565"/>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工作体会</a:t>
            </a:r>
          </a:p>
        </p:txBody>
      </p:sp>
      <p:sp>
        <p:nvSpPr>
          <p:cNvPr id="15" name="文本框 38"/>
          <p:cNvSpPr txBox="1"/>
          <p:nvPr userDrawn="1"/>
        </p:nvSpPr>
        <p:spPr>
          <a:xfrm>
            <a:off x="899592" y="432889"/>
            <a:ext cx="1126097" cy="258958"/>
          </a:xfrm>
          <a:prstGeom prst="rect">
            <a:avLst/>
          </a:prstGeom>
          <a:noFill/>
        </p:spPr>
        <p:txBody>
          <a:bodyPr wrap="none" lIns="96434" tIns="48217" rIns="96434" bIns="48217" rtlCol="0">
            <a:spAutoFit/>
          </a:bodyPr>
          <a:lstStyle/>
          <a:p>
            <a:pPr defTabSz="964565"/>
            <a:r>
              <a:rPr lang="en-US" altLang="zh-CN" sz="1050" dirty="0">
                <a:solidFill>
                  <a:schemeClr val="tx1">
                    <a:lumMod val="50000"/>
                    <a:lumOff val="50000"/>
                  </a:schemeClr>
                </a:solidFill>
                <a:cs typeface="+mn-ea"/>
                <a:sym typeface="+mn-lt"/>
              </a:rPr>
              <a:t>Work experience</a:t>
            </a:r>
            <a:endParaRPr lang="zh-CN" altLang="en-US" sz="1050" dirty="0">
              <a:solidFill>
                <a:schemeClr val="tx1">
                  <a:lumMod val="50000"/>
                  <a:lumOff val="50000"/>
                </a:schemeClr>
              </a:solidFill>
              <a:cs typeface="+mn-ea"/>
              <a:sym typeface="+mn-lt"/>
            </a:endParaRPr>
          </a:p>
        </p:txBody>
      </p:sp>
      <p:pic>
        <p:nvPicPr>
          <p:cNvPr id="10" name="Picture 3" descr="C:\Users\Administrator\Desktop\微立体创业计划\005.png"/>
          <p:cNvPicPr>
            <a:picLocks noChangeAspect="1" noChangeArrowheads="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504" y="123478"/>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11" name="Picture 4" descr="C:\Users\Administrator\Desktop\微立体创业计划\004.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9903" y="132850"/>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54A03-91AF-448A-9954-517C0577E5F0}" type="datetimeFigureOut">
              <a:rPr lang="zh-CN" altLang="en-US" smtClean="0"/>
              <a:t>2022/5/17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EFC946-6D13-4F8C-9740-992A906A613E}" type="slidenum">
              <a:rPr lang="zh-CN" altLang="en-US" smtClean="0"/>
              <a:t>‹#›</a:t>
            </a:fld>
            <a:endParaRPr lang="zh-CN" altLang="en-US"/>
          </a:p>
        </p:txBody>
      </p:sp>
      <p:sp>
        <p:nvSpPr>
          <p:cNvPr id="14" name="文本框 37"/>
          <p:cNvSpPr txBox="1"/>
          <p:nvPr userDrawn="1"/>
        </p:nvSpPr>
        <p:spPr>
          <a:xfrm>
            <a:off x="899592" y="239588"/>
            <a:ext cx="1451506" cy="312819"/>
          </a:xfrm>
          <a:prstGeom prst="rect">
            <a:avLst/>
          </a:prstGeom>
          <a:noFill/>
        </p:spPr>
        <p:txBody>
          <a:bodyPr wrap="none" lIns="96434" tIns="48217" rIns="96434" bIns="48217" rtlCol="0">
            <a:spAutoFit/>
          </a:bodyPr>
          <a:lstStyle/>
          <a:p>
            <a:pPr defTabSz="964565"/>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工作规划和展望</a:t>
            </a:r>
          </a:p>
        </p:txBody>
      </p:sp>
      <p:sp>
        <p:nvSpPr>
          <p:cNvPr id="15" name="文本框 38"/>
          <p:cNvSpPr txBox="1"/>
          <p:nvPr userDrawn="1"/>
        </p:nvSpPr>
        <p:spPr>
          <a:xfrm>
            <a:off x="899592" y="432889"/>
            <a:ext cx="1584556" cy="258958"/>
          </a:xfrm>
          <a:prstGeom prst="rect">
            <a:avLst/>
          </a:prstGeom>
          <a:noFill/>
        </p:spPr>
        <p:txBody>
          <a:bodyPr wrap="none" lIns="96434" tIns="48217" rIns="96434" bIns="48217" rtlCol="0">
            <a:spAutoFit/>
          </a:bodyPr>
          <a:lstStyle/>
          <a:p>
            <a:pPr defTabSz="964565"/>
            <a:r>
              <a:rPr lang="en-US" altLang="zh-CN" sz="1050" dirty="0">
                <a:solidFill>
                  <a:schemeClr val="tx1">
                    <a:lumMod val="50000"/>
                    <a:lumOff val="50000"/>
                  </a:schemeClr>
                </a:solidFill>
                <a:cs typeface="+mn-ea"/>
                <a:sym typeface="+mn-lt"/>
              </a:rPr>
              <a:t>Job planning and Outlook</a:t>
            </a:r>
            <a:endParaRPr lang="zh-CN" altLang="en-US" sz="1050" dirty="0">
              <a:solidFill>
                <a:schemeClr val="tx1">
                  <a:lumMod val="50000"/>
                  <a:lumOff val="50000"/>
                </a:schemeClr>
              </a:solidFill>
              <a:cs typeface="+mn-ea"/>
              <a:sym typeface="+mn-lt"/>
            </a:endParaRPr>
          </a:p>
        </p:txBody>
      </p:sp>
      <p:pic>
        <p:nvPicPr>
          <p:cNvPr id="10" name="Picture 3" descr="C:\Users\Administrator\Desktop\微立体创业计划\005.png"/>
          <p:cNvPicPr>
            <a:picLocks noChangeAspect="1" noChangeArrowheads="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504" y="123478"/>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11" name="Picture 4" descr="C:\Users\Administrator\Desktop\微立体创业计划\004.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9903" y="132850"/>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标题和内容">
    <p:bg>
      <p:bgPr>
        <a:gradFill flip="none" rotWithShape="1">
          <a:gsLst>
            <a:gs pos="26000">
              <a:srgbClr val="EBECF0"/>
            </a:gs>
            <a:gs pos="0">
              <a:srgbClr val="D7D9E1"/>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4" name="Rectangle 9"/>
          <p:cNvSpPr/>
          <p:nvPr userDrawn="1"/>
        </p:nvSpPr>
        <p:spPr>
          <a:xfrm>
            <a:off x="8500361" y="241918"/>
            <a:ext cx="365983" cy="2153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dirty="0"/>
          </a:p>
        </p:txBody>
      </p:sp>
      <p:sp>
        <p:nvSpPr>
          <p:cNvPr id="6" name="Isosceles Triangle 10"/>
          <p:cNvSpPr/>
          <p:nvPr userDrawn="1"/>
        </p:nvSpPr>
        <p:spPr>
          <a:xfrm rot="10610802">
            <a:off x="8504736" y="316259"/>
            <a:ext cx="366581" cy="196391"/>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dirty="0"/>
          </a:p>
        </p:txBody>
      </p:sp>
      <p:sp>
        <p:nvSpPr>
          <p:cNvPr id="7" name="Slide Number Placeholder 5"/>
          <p:cNvSpPr txBox="1"/>
          <p:nvPr userDrawn="1"/>
        </p:nvSpPr>
        <p:spPr>
          <a:xfrm>
            <a:off x="8519485" y="204940"/>
            <a:ext cx="337081" cy="350586"/>
          </a:xfrm>
          <a:prstGeom prst="rect">
            <a:avLst/>
          </a:prstGeom>
        </p:spPr>
        <p:txBody>
          <a:bodyPr vert="horz" lIns="0" tIns="0" rIns="0" bIns="45709"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000" smtClean="0"/>
              <a:t>‹#›</a:t>
            </a:fld>
            <a:endParaRPr lang="en-US" sz="1000" dirty="0"/>
          </a:p>
        </p:txBody>
      </p:sp>
      <p:grpSp>
        <p:nvGrpSpPr>
          <p:cNvPr id="2" name="Group 5"/>
          <p:cNvGrpSpPr/>
          <p:nvPr userDrawn="1"/>
        </p:nvGrpSpPr>
        <p:grpSpPr>
          <a:xfrm>
            <a:off x="347419" y="4731991"/>
            <a:ext cx="224082" cy="221156"/>
            <a:chOff x="4328868" y="5502988"/>
            <a:chExt cx="500307" cy="493774"/>
          </a:xfrm>
        </p:grpSpPr>
        <p:sp>
          <p:nvSpPr>
            <p:cNvPr id="9" name="Freeform 7">
              <a:hlinkClick r:id="" action="ppaction://hlinkshowjump?jump=previousslide"/>
            </p:cNvPr>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sp>
          <p:nvSpPr>
            <p:cNvPr id="10"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grpSp>
      <p:grpSp>
        <p:nvGrpSpPr>
          <p:cNvPr id="3" name="Group 9"/>
          <p:cNvGrpSpPr/>
          <p:nvPr userDrawn="1"/>
        </p:nvGrpSpPr>
        <p:grpSpPr>
          <a:xfrm flipH="1">
            <a:off x="933709" y="4731991"/>
            <a:ext cx="224082" cy="221156"/>
            <a:chOff x="4328868" y="5502988"/>
            <a:chExt cx="500307" cy="493774"/>
          </a:xfrm>
        </p:grpSpPr>
        <p:sp>
          <p:nvSpPr>
            <p:cNvPr id="12" name="Freeform 10">
              <a:hlinkClick r:id="" action="ppaction://hlinkshowjump?jump=nextslide"/>
            </p:cNvPr>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sp>
          <p:nvSpPr>
            <p:cNvPr id="13"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grpSp>
      <p:cxnSp>
        <p:nvCxnSpPr>
          <p:cNvPr id="14" name="Straight Connector 3"/>
          <p:cNvCxnSpPr/>
          <p:nvPr userDrawn="1"/>
        </p:nvCxnSpPr>
        <p:spPr>
          <a:xfrm>
            <a:off x="552709" y="4845350"/>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5" name="Picture 3" descr="C:\Users\Administrator\Desktop\微立体创业计划\005.png"/>
          <p:cNvPicPr>
            <a:picLocks noChangeAspect="1" noChangeArrowheads="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5536" y="210344"/>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16" name="Picture 4" descr="C:\Users\Administrator\Desktop\微立体创业计划\004.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47935" y="219716"/>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17" name="矩形 3"/>
          <p:cNvSpPr>
            <a:spLocks noChangeArrowheads="1"/>
          </p:cNvSpPr>
          <p:nvPr userDrawn="1"/>
        </p:nvSpPr>
        <p:spPr bwMode="auto">
          <a:xfrm>
            <a:off x="1187624" y="612722"/>
            <a:ext cx="2587892" cy="23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en-US" altLang="zh-CN" sz="1050" b="0" dirty="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pitchFamily="34" charset="0"/>
              </a:rPr>
              <a:t>Click here to add the title text content</a:t>
            </a:r>
            <a:endParaRPr lang="zh-CN" altLang="en-US" sz="1050" b="0" dirty="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8" name="标题 1"/>
          <p:cNvSpPr>
            <a:spLocks noGrp="1"/>
          </p:cNvSpPr>
          <p:nvPr>
            <p:ph type="title"/>
          </p:nvPr>
        </p:nvSpPr>
        <p:spPr>
          <a:xfrm>
            <a:off x="1184649" y="250504"/>
            <a:ext cx="3216269"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lvl1pPr>
              <a:defRPr lang="zh-CN" altLang="en-US" sz="2000" b="0">
                <a:solidFill>
                  <a:schemeClr val="tx1">
                    <a:lumMod val="85000"/>
                    <a:lumOff val="15000"/>
                  </a:schemeClr>
                </a:solidFill>
                <a:latin typeface="微软雅黑" panose="020B0503020204020204" pitchFamily="34" charset="-122"/>
                <a:cs typeface="+mn-cs"/>
              </a:defRPr>
            </a:lvl1pPr>
          </a:lstStyle>
          <a:p>
            <a:pPr lvl="0" algn="l"/>
            <a:r>
              <a:rPr lang="zh-CN" altLang="en-US" dirty="0"/>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false"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5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50000">
                                          <p:cBhvr additive="base">
                                            <p:cTn id="7" dur="12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8" dur="12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50000">
                                          <p:cBhvr additive="base">
                                            <p:cTn id="11" dur="12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12" dur="1200" fill="hold"/>
                                            <p:tgtEl>
                                              <p:spTgt spid="16"/>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200" fill="hold"/>
                                            <p:tgtEl>
                                              <p:spTgt spid="15"/>
                                            </p:tgtEl>
                                            <p:attrNameLst>
                                              <p:attrName>ppt_x</p:attrName>
                                            </p:attrNameLst>
                                          </p:cBhvr>
                                          <p:tavLst>
                                            <p:tav tm="0">
                                              <p:val>
                                                <p:strVal val="0-#ppt_w/2"/>
                                              </p:val>
                                            </p:tav>
                                            <p:tav tm="100000">
                                              <p:val>
                                                <p:strVal val="#ppt_x"/>
                                              </p:val>
                                            </p:tav>
                                          </p:tavLst>
                                        </p:anim>
                                        <p:anim calcmode="lin" valueType="num">
                                          <p:cBhvr additive="base">
                                            <p:cTn id="8" dur="12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200" fill="hold"/>
                                            <p:tgtEl>
                                              <p:spTgt spid="16"/>
                                            </p:tgtEl>
                                            <p:attrNameLst>
                                              <p:attrName>ppt_x</p:attrName>
                                            </p:attrNameLst>
                                          </p:cBhvr>
                                          <p:tavLst>
                                            <p:tav tm="0">
                                              <p:val>
                                                <p:strVal val="#ppt_x"/>
                                              </p:val>
                                            </p:tav>
                                            <p:tav tm="100000">
                                              <p:val>
                                                <p:strVal val="#ppt_x"/>
                                              </p:val>
                                            </p:tav>
                                          </p:tavLst>
                                        </p:anim>
                                        <p:anim calcmode="lin" valueType="num">
                                          <p:cBhvr additive="base">
                                            <p:cTn id="12" dur="1200" fill="hold"/>
                                            <p:tgtEl>
                                              <p:spTgt spid="16"/>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F61BD0C8-D35A-439E-96FB-C8D4A6430554}" type="datetimeFigureOut">
              <a:rPr lang="zh-CN" altLang="en-US" smtClean="0"/>
              <a:t>2022/5/17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70F15A6-E82C-4E1E-834E-C415C51F7DF3}" type="slidenum">
              <a:rPr lang="zh-CN" altLang="en-US" smtClean="0"/>
              <a:t>‹#›</a:t>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 y="0"/>
            <a:ext cx="9143499" cy="5143500"/>
          </a:xfrm>
          <a:prstGeom prst="rect">
            <a:avLst/>
          </a:prstGeom>
        </p:spPr>
      </p:pic>
      <p:grpSp>
        <p:nvGrpSpPr>
          <p:cNvPr id="2" name="组合 3"/>
          <p:cNvGrpSpPr/>
          <p:nvPr userDrawn="1"/>
        </p:nvGrpSpPr>
        <p:grpSpPr bwMode="auto">
          <a:xfrm flipH="1">
            <a:off x="-1" y="248018"/>
            <a:ext cx="1797166" cy="507206"/>
            <a:chOff x="2370576" y="533400"/>
            <a:chExt cx="2417494" cy="675969"/>
          </a:xfrm>
          <a:solidFill>
            <a:srgbClr val="EE1C39"/>
          </a:solidFill>
        </p:grpSpPr>
        <p:sp>
          <p:nvSpPr>
            <p:cNvPr id="3" name="矩形 2"/>
            <p:cNvSpPr/>
            <p:nvPr/>
          </p:nvSpPr>
          <p:spPr>
            <a:xfrm>
              <a:off x="2738030" y="533400"/>
              <a:ext cx="2050040" cy="6759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dirty="0">
                <a:cs typeface="+mn-ea"/>
                <a:sym typeface="+mn-lt"/>
              </a:endParaRPr>
            </a:p>
          </p:txBody>
        </p:sp>
        <p:sp>
          <p:nvSpPr>
            <p:cNvPr id="4" name="椭圆 3"/>
            <p:cNvSpPr/>
            <p:nvPr/>
          </p:nvSpPr>
          <p:spPr>
            <a:xfrm>
              <a:off x="2370576" y="533400"/>
              <a:ext cx="623734" cy="6759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dirty="0">
                <a:cs typeface="+mn-ea"/>
                <a:sym typeface="+mn-lt"/>
              </a:endParaRPr>
            </a:p>
          </p:txBody>
        </p:sp>
      </p:grpSp>
      <p:sp>
        <p:nvSpPr>
          <p:cNvPr id="6" name="文本框 12"/>
          <p:cNvSpPr txBox="1">
            <a:spLocks noChangeArrowheads="1"/>
          </p:cNvSpPr>
          <p:nvPr userDrawn="1"/>
        </p:nvSpPr>
        <p:spPr bwMode="auto">
          <a:xfrm>
            <a:off x="-1" y="370296"/>
            <a:ext cx="1796090" cy="61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panose="020B0300000000000000" charset="-122"/>
              </a:defRPr>
            </a:lvl1pPr>
            <a:lvl2pPr marL="742950" indent="-285750">
              <a:defRPr>
                <a:solidFill>
                  <a:schemeClr val="tx1"/>
                </a:solidFill>
                <a:latin typeface="Open Sans" panose="020B0606030504020204" pitchFamily="34" charset="0"/>
                <a:ea typeface="冬青黑体简体中文 W3" panose="020B0300000000000000" charset="-122"/>
              </a:defRPr>
            </a:lvl2pPr>
            <a:lvl3pPr marL="1143000" indent="-228600">
              <a:defRPr>
                <a:solidFill>
                  <a:schemeClr val="tx1"/>
                </a:solidFill>
                <a:latin typeface="Open Sans" panose="020B0606030504020204" pitchFamily="34" charset="0"/>
                <a:ea typeface="冬青黑体简体中文 W3" panose="020B0300000000000000" charset="-122"/>
              </a:defRPr>
            </a:lvl3pPr>
            <a:lvl4pPr marL="1600200" indent="-228600">
              <a:defRPr>
                <a:solidFill>
                  <a:schemeClr val="tx1"/>
                </a:solidFill>
                <a:latin typeface="Open Sans" panose="020B0606030504020204" pitchFamily="34" charset="0"/>
                <a:ea typeface="冬青黑体简体中文 W3" panose="020B0300000000000000" charset="-122"/>
              </a:defRPr>
            </a:lvl4pPr>
            <a:lvl5pPr marL="2057400" indent="-228600">
              <a:defRPr>
                <a:solidFill>
                  <a:schemeClr val="tx1"/>
                </a:solidFill>
                <a:latin typeface="Open Sans" panose="020B0606030504020204" pitchFamily="34" charset="0"/>
                <a:ea typeface="冬青黑体简体中文 W3" panose="020B0300000000000000"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panose="020B0300000000000000"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panose="020B0300000000000000"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panose="020B0300000000000000"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panose="020B0300000000000000" charset="-122"/>
              </a:defRPr>
            </a:lvl9pPr>
          </a:lstStyle>
          <a:p>
            <a:r>
              <a:rPr lang="zh-CN" altLang="en-US" dirty="0">
                <a:solidFill>
                  <a:schemeClr val="bg1"/>
                </a:solidFill>
                <a:latin typeface="微软雅黑" panose="020B0503020204020204" pitchFamily="34" charset="-122"/>
                <a:ea typeface="微软雅黑" panose="020B0503020204020204" pitchFamily="34" charset="-122"/>
                <a:cs typeface="+mn-ea"/>
                <a:sym typeface="+mn-lt"/>
              </a:rPr>
              <a:t>点击添加相关标题文字</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1" y="205979"/>
            <a:ext cx="8229600" cy="857250"/>
          </a:xfrm>
          <a:prstGeom prst="rect">
            <a:avLst/>
          </a:prstGeom>
        </p:spPr>
        <p:txBody>
          <a:bodyPr vert="horz" lIns="91428" tIns="45714" rIns="91428" bIns="45714"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1" y="1200151"/>
            <a:ext cx="8229600" cy="3394472"/>
          </a:xfrm>
          <a:prstGeom prst="rect">
            <a:avLst/>
          </a:prstGeom>
        </p:spPr>
        <p:txBody>
          <a:bodyPr vert="horz" lIns="91428" tIns="45714" rIns="91428" bIns="45714"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1" y="4767264"/>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02854A03-91AF-448A-9954-517C0577E5F0}" type="datetimeFigureOut">
              <a:rPr lang="zh-CN" altLang="en-US" smtClean="0"/>
              <a:t>2022/5/17</a:t>
            </a:fld>
            <a:endParaRPr lang="zh-CN" altLang="en-US"/>
          </a:p>
        </p:txBody>
      </p:sp>
      <p:sp>
        <p:nvSpPr>
          <p:cNvPr id="5" name="页脚占位符 4"/>
          <p:cNvSpPr>
            <a:spLocks noGrp="1"/>
          </p:cNvSpPr>
          <p:nvPr>
            <p:ph type="ftr" sz="quarter" idx="3"/>
          </p:nvPr>
        </p:nvSpPr>
        <p:spPr>
          <a:xfrm>
            <a:off x="3124201" y="4767264"/>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1" y="4767264"/>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2EEFC946-6D13-4F8C-9740-992A906A613E}"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wav"/><Relationship Id="rId7" Type="http://schemas.openxmlformats.org/officeDocument/2006/relationships/image" Target="../media/image5.png"/><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10.wav"/><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13.wav"/><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0.xml"/><Relationship Id="rId7" Type="http://schemas.openxmlformats.org/officeDocument/2006/relationships/diagramColors" Target="../diagrams/colors1.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16.wav"/><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5.wav"/><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6.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259"/>
          <p:cNvSpPr>
            <a:spLocks noChangeArrowheads="1"/>
          </p:cNvSpPr>
          <p:nvPr/>
        </p:nvSpPr>
        <p:spPr bwMode="auto">
          <a:xfrm>
            <a:off x="3995420" y="1494155"/>
            <a:ext cx="4581525" cy="59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buNone/>
            </a:pPr>
            <a:r>
              <a:rPr b="1" dirty="0">
                <a:solidFill>
                  <a:schemeClr val="tx1">
                    <a:lumMod val="65000"/>
                    <a:lumOff val="35000"/>
                  </a:schemeClr>
                </a:solidFill>
                <a:latin typeface="Arial" panose="020B0604020202020204" pitchFamily="34" charset="0"/>
                <a:cs typeface="Arial" panose="020B0604020202020204" pitchFamily="34" charset="0"/>
              </a:rPr>
              <a:t>鹤山市柔性引才暂行办法</a:t>
            </a:r>
          </a:p>
        </p:txBody>
      </p:sp>
      <p:sp>
        <p:nvSpPr>
          <p:cNvPr id="15" name="Freeform 5"/>
          <p:cNvSpPr/>
          <p:nvPr/>
        </p:nvSpPr>
        <p:spPr bwMode="auto">
          <a:xfrm>
            <a:off x="1404646" y="2661194"/>
            <a:ext cx="2015226" cy="779160"/>
          </a:xfrm>
          <a:custGeom>
            <a:avLst/>
            <a:gdLst>
              <a:gd name="T0" fmla="*/ 155 w 1401"/>
              <a:gd name="T1" fmla="*/ 0 h 441"/>
              <a:gd name="T2" fmla="*/ 0 w 1401"/>
              <a:gd name="T3" fmla="*/ 441 h 441"/>
              <a:gd name="T4" fmla="*/ 1230 w 1401"/>
              <a:gd name="T5" fmla="*/ 441 h 441"/>
              <a:gd name="T6" fmla="*/ 1401 w 1401"/>
              <a:gd name="T7" fmla="*/ 0 h 441"/>
              <a:gd name="T8" fmla="*/ 155 w 1401"/>
              <a:gd name="T9" fmla="*/ 0 h 441"/>
            </a:gdLst>
            <a:ahLst/>
            <a:cxnLst>
              <a:cxn ang="0">
                <a:pos x="T0" y="T1"/>
              </a:cxn>
              <a:cxn ang="0">
                <a:pos x="T2" y="T3"/>
              </a:cxn>
              <a:cxn ang="0">
                <a:pos x="T4" y="T5"/>
              </a:cxn>
              <a:cxn ang="0">
                <a:pos x="T6" y="T7"/>
              </a:cxn>
              <a:cxn ang="0">
                <a:pos x="T8" y="T9"/>
              </a:cxn>
            </a:cxnLst>
            <a:rect l="0" t="0" r="r" b="b"/>
            <a:pathLst>
              <a:path w="1401" h="441">
                <a:moveTo>
                  <a:pt x="155" y="0"/>
                </a:moveTo>
                <a:lnTo>
                  <a:pt x="0" y="441"/>
                </a:lnTo>
                <a:lnTo>
                  <a:pt x="1230" y="441"/>
                </a:lnTo>
                <a:lnTo>
                  <a:pt x="1401" y="0"/>
                </a:lnTo>
                <a:lnTo>
                  <a:pt x="155" y="0"/>
                </a:lnTo>
                <a:close/>
              </a:path>
            </a:pathLst>
          </a:custGeom>
          <a:solidFill>
            <a:schemeClr val="accent2"/>
          </a:solidFill>
          <a:ln>
            <a:noFill/>
          </a:ln>
        </p:spPr>
        <p:txBody>
          <a:bodyPr vert="horz" wrap="square" lIns="91428" tIns="45714" rIns="91428" bIns="45714" numCol="1" anchor="t" anchorCtr="0" compatLnSpc="1"/>
          <a:lstStyle/>
          <a:p>
            <a:endParaRPr lang="zh-CN" altLang="en-US" sz="1400" dirty="0"/>
          </a:p>
        </p:txBody>
      </p:sp>
      <p:sp>
        <p:nvSpPr>
          <p:cNvPr id="17" name="Freeform 6"/>
          <p:cNvSpPr/>
          <p:nvPr/>
        </p:nvSpPr>
        <p:spPr bwMode="auto">
          <a:xfrm>
            <a:off x="-440552" y="921863"/>
            <a:ext cx="2050534" cy="571788"/>
          </a:xfrm>
          <a:custGeom>
            <a:avLst/>
            <a:gdLst>
              <a:gd name="T0" fmla="*/ 171 w 1806"/>
              <a:gd name="T1" fmla="*/ 0 h 410"/>
              <a:gd name="T2" fmla="*/ 0 w 1806"/>
              <a:gd name="T3" fmla="*/ 410 h 410"/>
              <a:gd name="T4" fmla="*/ 1650 w 1806"/>
              <a:gd name="T5" fmla="*/ 410 h 410"/>
              <a:gd name="T6" fmla="*/ 1806 w 1806"/>
              <a:gd name="T7" fmla="*/ 0 h 410"/>
              <a:gd name="T8" fmla="*/ 171 w 1806"/>
              <a:gd name="T9" fmla="*/ 0 h 410"/>
            </a:gdLst>
            <a:ahLst/>
            <a:cxnLst>
              <a:cxn ang="0">
                <a:pos x="T0" y="T1"/>
              </a:cxn>
              <a:cxn ang="0">
                <a:pos x="T2" y="T3"/>
              </a:cxn>
              <a:cxn ang="0">
                <a:pos x="T4" y="T5"/>
              </a:cxn>
              <a:cxn ang="0">
                <a:pos x="T6" y="T7"/>
              </a:cxn>
              <a:cxn ang="0">
                <a:pos x="T8" y="T9"/>
              </a:cxn>
            </a:cxnLst>
            <a:rect l="0" t="0" r="r" b="b"/>
            <a:pathLst>
              <a:path w="1806" h="410">
                <a:moveTo>
                  <a:pt x="171" y="0"/>
                </a:moveTo>
                <a:lnTo>
                  <a:pt x="0" y="410"/>
                </a:lnTo>
                <a:lnTo>
                  <a:pt x="1650" y="410"/>
                </a:lnTo>
                <a:lnTo>
                  <a:pt x="1806" y="0"/>
                </a:lnTo>
                <a:lnTo>
                  <a:pt x="171" y="0"/>
                </a:lnTo>
                <a:close/>
              </a:path>
            </a:pathLst>
          </a:custGeom>
          <a:solidFill>
            <a:schemeClr val="accent1"/>
          </a:solidFill>
          <a:ln>
            <a:noFill/>
          </a:ln>
        </p:spPr>
        <p:txBody>
          <a:bodyPr vert="horz" wrap="square" lIns="91428" tIns="45714" rIns="91428" bIns="45714" numCol="1" anchor="t" anchorCtr="0" compatLnSpc="1"/>
          <a:lstStyle/>
          <a:p>
            <a:endParaRPr lang="zh-CN" altLang="en-US" sz="1400" dirty="0"/>
          </a:p>
        </p:txBody>
      </p:sp>
      <p:sp>
        <p:nvSpPr>
          <p:cNvPr id="20" name="Freeform 7"/>
          <p:cNvSpPr/>
          <p:nvPr/>
        </p:nvSpPr>
        <p:spPr bwMode="auto">
          <a:xfrm>
            <a:off x="-757227" y="1204088"/>
            <a:ext cx="4388163" cy="2364487"/>
          </a:xfrm>
          <a:custGeom>
            <a:avLst/>
            <a:gdLst>
              <a:gd name="T0" fmla="*/ 436 w 2585"/>
              <a:gd name="T1" fmla="*/ 0 h 1134"/>
              <a:gd name="T2" fmla="*/ 0 w 2585"/>
              <a:gd name="T3" fmla="*/ 1134 h 1134"/>
              <a:gd name="T4" fmla="*/ 2149 w 2585"/>
              <a:gd name="T5" fmla="*/ 1134 h 1134"/>
              <a:gd name="T6" fmla="*/ 2585 w 2585"/>
              <a:gd name="T7" fmla="*/ 0 h 1134"/>
              <a:gd name="T8" fmla="*/ 436 w 2585"/>
              <a:gd name="T9" fmla="*/ 0 h 1134"/>
            </a:gdLst>
            <a:ahLst/>
            <a:cxnLst>
              <a:cxn ang="0">
                <a:pos x="T0" y="T1"/>
              </a:cxn>
              <a:cxn ang="0">
                <a:pos x="T2" y="T3"/>
              </a:cxn>
              <a:cxn ang="0">
                <a:pos x="T4" y="T5"/>
              </a:cxn>
              <a:cxn ang="0">
                <a:pos x="T6" y="T7"/>
              </a:cxn>
              <a:cxn ang="0">
                <a:pos x="T8" y="T9"/>
              </a:cxn>
            </a:cxnLst>
            <a:rect l="0" t="0" r="r" b="b"/>
            <a:pathLst>
              <a:path w="2585" h="1134">
                <a:moveTo>
                  <a:pt x="436" y="0"/>
                </a:moveTo>
                <a:lnTo>
                  <a:pt x="0" y="1134"/>
                </a:lnTo>
                <a:lnTo>
                  <a:pt x="2149" y="1134"/>
                </a:lnTo>
                <a:lnTo>
                  <a:pt x="2585" y="0"/>
                </a:lnTo>
                <a:lnTo>
                  <a:pt x="436" y="0"/>
                </a:lnTo>
                <a:close/>
              </a:path>
            </a:pathLst>
          </a:custGeom>
          <a:blipFill dpi="0" rotWithShape="1">
            <a:blip r:embed="rId6" cstate="print"/>
            <a:srcRect/>
            <a:stretch>
              <a:fillRect/>
            </a:stretch>
          </a:blipFill>
          <a:ln>
            <a:noFill/>
          </a:ln>
        </p:spPr>
        <p:txBody>
          <a:bodyPr vert="horz" wrap="square" lIns="91428" tIns="45714" rIns="91428" bIns="45714" numCol="1" anchor="t" anchorCtr="0" compatLnSpc="1"/>
          <a:lstStyle/>
          <a:p>
            <a:endParaRPr lang="zh-CN" altLang="en-US" sz="1400" dirty="0"/>
          </a:p>
        </p:txBody>
      </p:sp>
      <p:sp>
        <p:nvSpPr>
          <p:cNvPr id="22" name="Freeform 8"/>
          <p:cNvSpPr/>
          <p:nvPr/>
        </p:nvSpPr>
        <p:spPr bwMode="auto">
          <a:xfrm>
            <a:off x="-520097" y="3206653"/>
            <a:ext cx="2415447" cy="949273"/>
          </a:xfrm>
          <a:custGeom>
            <a:avLst/>
            <a:gdLst>
              <a:gd name="T0" fmla="*/ 233 w 1869"/>
              <a:gd name="T1" fmla="*/ 0 h 598"/>
              <a:gd name="T2" fmla="*/ 0 w 1869"/>
              <a:gd name="T3" fmla="*/ 598 h 598"/>
              <a:gd name="T4" fmla="*/ 1635 w 1869"/>
              <a:gd name="T5" fmla="*/ 598 h 598"/>
              <a:gd name="T6" fmla="*/ 1869 w 1869"/>
              <a:gd name="T7" fmla="*/ 0 h 598"/>
              <a:gd name="T8" fmla="*/ 233 w 1869"/>
              <a:gd name="T9" fmla="*/ 0 h 598"/>
            </a:gdLst>
            <a:ahLst/>
            <a:cxnLst>
              <a:cxn ang="0">
                <a:pos x="T0" y="T1"/>
              </a:cxn>
              <a:cxn ang="0">
                <a:pos x="T2" y="T3"/>
              </a:cxn>
              <a:cxn ang="0">
                <a:pos x="T4" y="T5"/>
              </a:cxn>
              <a:cxn ang="0">
                <a:pos x="T6" y="T7"/>
              </a:cxn>
              <a:cxn ang="0">
                <a:pos x="T8" y="T9"/>
              </a:cxn>
            </a:cxnLst>
            <a:rect l="0" t="0" r="r" b="b"/>
            <a:pathLst>
              <a:path w="1869" h="598">
                <a:moveTo>
                  <a:pt x="233" y="0"/>
                </a:moveTo>
                <a:lnTo>
                  <a:pt x="0" y="598"/>
                </a:lnTo>
                <a:lnTo>
                  <a:pt x="1635" y="598"/>
                </a:lnTo>
                <a:lnTo>
                  <a:pt x="1869" y="0"/>
                </a:lnTo>
                <a:lnTo>
                  <a:pt x="233" y="0"/>
                </a:lnTo>
                <a:close/>
              </a:path>
            </a:pathLst>
          </a:custGeom>
          <a:solidFill>
            <a:schemeClr val="accent4"/>
          </a:solidFill>
          <a:ln>
            <a:noFill/>
          </a:ln>
        </p:spPr>
        <p:txBody>
          <a:bodyPr vert="horz" wrap="square" lIns="91428" tIns="45714" rIns="91428" bIns="45714" numCol="1" anchor="t" anchorCtr="0" compatLnSpc="1"/>
          <a:lstStyle/>
          <a:p>
            <a:endParaRPr lang="zh-CN" altLang="en-US" sz="1400" dirty="0"/>
          </a:p>
        </p:txBody>
      </p:sp>
      <p:sp>
        <p:nvSpPr>
          <p:cNvPr id="3" name="矩形 2"/>
          <p:cNvSpPr/>
          <p:nvPr/>
        </p:nvSpPr>
        <p:spPr>
          <a:xfrm>
            <a:off x="3995420" y="3147695"/>
            <a:ext cx="937260" cy="76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25000"/>
          </a:p>
        </p:txBody>
      </p:sp>
      <p:pic>
        <p:nvPicPr>
          <p:cNvPr id="5" name="图片 4" descr="1"/>
          <p:cNvPicPr>
            <a:picLocks noChangeAspect="1"/>
          </p:cNvPicPr>
          <p:nvPr/>
        </p:nvPicPr>
        <p:blipFill>
          <a:blip r:embed="rId7"/>
          <a:stretch>
            <a:fillRect/>
          </a:stretch>
        </p:blipFill>
        <p:spPr>
          <a:xfrm>
            <a:off x="4946650" y="2957195"/>
            <a:ext cx="3568700" cy="1198880"/>
          </a:xfrm>
          <a:prstGeom prst="rect">
            <a:avLst/>
          </a:prstGeom>
        </p:spPr>
      </p:pic>
      <p:pic>
        <p:nvPicPr>
          <p:cNvPr id="4" name="音频 3">
            <a:hlinkClick r:id="" action="ppaction://media"/>
          </p:cNvPr>
          <p:cNvPicPr>
            <a:picLocks noChangeAspect="1"/>
          </p:cNvPicPr>
          <p:nvPr>
            <a:audioFile r:link="rId2"/>
            <p:extLst>
              <p:ext uri="{DAA4B4D4-6D71-4841-9C94-3DE7FCFB9230}">
                <p14:media xmlns:p14="http://schemas.microsoft.com/office/powerpoint/2010/main" r:embed="rId3">
                  <p14:trim st="2819.252197" end="3654.586182"/>
                </p14:media>
              </p:ext>
            </p:extLst>
          </p:nvPr>
        </p:nvPicPr>
        <p:blipFill>
          <a:blip r:embed="rId8"/>
          <a:stretch>
            <a:fillRect/>
          </a:stretch>
        </p:blipFill>
        <p:spPr>
          <a:xfrm>
            <a:off x="8440738" y="4440238"/>
            <a:ext cx="487362" cy="487362"/>
          </a:xfrm>
          <a:prstGeom prst="rect">
            <a:avLst/>
          </a:prstGeom>
        </p:spPr>
      </p:pic>
    </p:spTree>
    <p:custDataLst>
      <p:tags r:id="rId1"/>
    </p:custDataLst>
  </p:cSld>
  <p:clrMapOvr>
    <a:masterClrMapping/>
  </p:clrMapOvr>
  <p:transition spd="med" advTm="7200">
    <p:cover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accel="4000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250" fill="hold"/>
                                        <p:tgtEl>
                                          <p:spTgt spid="15"/>
                                        </p:tgtEl>
                                        <p:attrNameLst>
                                          <p:attrName>ppt_x</p:attrName>
                                        </p:attrNameLst>
                                      </p:cBhvr>
                                      <p:tavLst>
                                        <p:tav tm="0">
                                          <p:val>
                                            <p:strVal val="0-#ppt_w/2"/>
                                          </p:val>
                                        </p:tav>
                                        <p:tav tm="100000">
                                          <p:val>
                                            <p:strVal val="#ppt_x"/>
                                          </p:val>
                                        </p:tav>
                                      </p:tavLst>
                                    </p:anim>
                                    <p:anim calcmode="lin" valueType="num">
                                      <p:cBhvr additive="base">
                                        <p:cTn id="12" dur="125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accel="4000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250" fill="hold"/>
                                        <p:tgtEl>
                                          <p:spTgt spid="17"/>
                                        </p:tgtEl>
                                        <p:attrNameLst>
                                          <p:attrName>ppt_x</p:attrName>
                                        </p:attrNameLst>
                                      </p:cBhvr>
                                      <p:tavLst>
                                        <p:tav tm="0">
                                          <p:val>
                                            <p:strVal val="0-#ppt_w/2"/>
                                          </p:val>
                                        </p:tav>
                                        <p:tav tm="100000">
                                          <p:val>
                                            <p:strVal val="#ppt_x"/>
                                          </p:val>
                                        </p:tav>
                                      </p:tavLst>
                                    </p:anim>
                                    <p:anim calcmode="lin" valueType="num">
                                      <p:cBhvr additive="base">
                                        <p:cTn id="16" dur="125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8" accel="4000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250" fill="hold"/>
                                        <p:tgtEl>
                                          <p:spTgt spid="20"/>
                                        </p:tgtEl>
                                        <p:attrNameLst>
                                          <p:attrName>ppt_x</p:attrName>
                                        </p:attrNameLst>
                                      </p:cBhvr>
                                      <p:tavLst>
                                        <p:tav tm="0">
                                          <p:val>
                                            <p:strVal val="0-#ppt_w/2"/>
                                          </p:val>
                                        </p:tav>
                                        <p:tav tm="100000">
                                          <p:val>
                                            <p:strVal val="#ppt_x"/>
                                          </p:val>
                                        </p:tav>
                                      </p:tavLst>
                                    </p:anim>
                                    <p:anim calcmode="lin" valueType="num">
                                      <p:cBhvr additive="base">
                                        <p:cTn id="20" dur="1250" fill="hold"/>
                                        <p:tgtEl>
                                          <p:spTgt spid="20"/>
                                        </p:tgtEl>
                                        <p:attrNameLst>
                                          <p:attrName>ppt_y</p:attrName>
                                        </p:attrNameLst>
                                      </p:cBhvr>
                                      <p:tavLst>
                                        <p:tav tm="0">
                                          <p:val>
                                            <p:strVal val="#ppt_y"/>
                                          </p:val>
                                        </p:tav>
                                        <p:tav tm="100000">
                                          <p:val>
                                            <p:strVal val="#ppt_y"/>
                                          </p:val>
                                        </p:tav>
                                      </p:tavLst>
                                    </p:anim>
                                  </p:childTnLst>
                                </p:cTn>
                              </p:par>
                              <p:par>
                                <p:cTn id="21" presetID="2" presetClass="entr" presetSubtype="8" accel="4000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1250" fill="hold"/>
                                        <p:tgtEl>
                                          <p:spTgt spid="22"/>
                                        </p:tgtEl>
                                        <p:attrNameLst>
                                          <p:attrName>ppt_x</p:attrName>
                                        </p:attrNameLst>
                                      </p:cBhvr>
                                      <p:tavLst>
                                        <p:tav tm="0">
                                          <p:val>
                                            <p:strVal val="0-#ppt_w/2"/>
                                          </p:val>
                                        </p:tav>
                                        <p:tav tm="100000">
                                          <p:val>
                                            <p:strVal val="#ppt_x"/>
                                          </p:val>
                                        </p:tav>
                                      </p:tavLst>
                                    </p:anim>
                                    <p:anim calcmode="lin" valueType="num">
                                      <p:cBhvr additive="base">
                                        <p:cTn id="24" dur="1250" fill="hold"/>
                                        <p:tgtEl>
                                          <p:spTgt spid="22"/>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3"/>
                                        </p:tgtEl>
                                        <p:attrNameLst>
                                          <p:attrName>ppt_y</p:attrName>
                                        </p:attrNameLst>
                                      </p:cBhvr>
                                      <p:tavLst>
                                        <p:tav tm="0">
                                          <p:val>
                                            <p:strVal val="#ppt_y"/>
                                          </p:val>
                                        </p:tav>
                                        <p:tav tm="100000">
                                          <p:val>
                                            <p:strVal val="#ppt_y"/>
                                          </p:val>
                                        </p:tav>
                                      </p:tavLst>
                                    </p:anim>
                                    <p:anim calcmode="lin" valueType="num">
                                      <p:cBhvr>
                                        <p:cTn id="30"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3"/>
                                        </p:tgtEl>
                                      </p:cBhvr>
                                    </p:animEffect>
                                  </p:childTnLst>
                                </p:cTn>
                              </p:par>
                            </p:childTnLst>
                          </p:cTn>
                        </p:par>
                        <p:par>
                          <p:cTn id="33" fill="hold">
                            <p:stCondLst>
                              <p:cond delay="2250"/>
                            </p:stCondLst>
                            <p:childTnLst>
                              <p:par>
                                <p:cTn id="34" presetID="26" presetClass="emph" presetSubtype="0" fill="hold" grpId="1" nodeType="afterEffect">
                                  <p:stCondLst>
                                    <p:cond delay="0"/>
                                  </p:stCondLst>
                                  <p:iterate type="lt">
                                    <p:tmPct val="0"/>
                                  </p:iterate>
                                  <p:childTnLst>
                                    <p:animEffect transition="out" filter="fade">
                                      <p:cBhvr>
                                        <p:cTn id="35" dur="500" tmFilter="0, 0; .2, .5; .8, .5; 1, 0"/>
                                        <p:tgtEl>
                                          <p:spTgt spid="13"/>
                                        </p:tgtEl>
                                      </p:cBhvr>
                                    </p:animEffect>
                                    <p:animScale>
                                      <p:cBhvr>
                                        <p:cTn id="3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bldLst>
      <p:bldP spid="13" grpId="0" bldLvl="0" animBg="1"/>
      <p:bldP spid="13" grpId="1" bldLvl="0" animBg="1"/>
      <p:bldP spid="15" grpId="0" animBg="1"/>
      <p:bldP spid="17" grpId="0" animBg="1"/>
      <p:bldP spid="20" grpId="0" bldLvl="0" animBg="1"/>
      <p:bldP spid="22"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0" y="1779905"/>
            <a:ext cx="9146540" cy="1298575"/>
          </a:xfrm>
          <a:prstGeom prst="rect">
            <a:avLst/>
          </a:prstGeom>
          <a:solidFill>
            <a:schemeClr val="accent2"/>
          </a:solidFill>
          <a:ln w="0">
            <a:noFill/>
            <a:prstDash val="solid"/>
            <a:miter lim="800000"/>
          </a:ln>
        </p:spPr>
        <p:txBody>
          <a:bodyPr vert="horz" wrap="square" lIns="91433" tIns="45717" rIns="91433" bIns="45717" numCol="1" anchor="t" anchorCtr="0" compatLnSpc="1"/>
          <a:lstStyle/>
          <a:p>
            <a:endParaRPr lang="zh-CN" altLang="en-US">
              <a:ea typeface="微软雅黑" panose="020B0503020204020204" pitchFamily="34" charset="-122"/>
            </a:endParaRPr>
          </a:p>
        </p:txBody>
      </p:sp>
      <p:sp>
        <p:nvSpPr>
          <p:cNvPr id="7" name="Freeform 7"/>
          <p:cNvSpPr/>
          <p:nvPr/>
        </p:nvSpPr>
        <p:spPr bwMode="auto">
          <a:xfrm>
            <a:off x="459105" y="1377315"/>
            <a:ext cx="2532380" cy="2103755"/>
          </a:xfrm>
          <a:custGeom>
            <a:avLst/>
            <a:gdLst>
              <a:gd name="T0" fmla="*/ 579 w 1583"/>
              <a:gd name="T1" fmla="*/ 0 h 1325"/>
              <a:gd name="T2" fmla="*/ 1583 w 1583"/>
              <a:gd name="T3" fmla="*/ 0 h 1325"/>
              <a:gd name="T4" fmla="*/ 1004 w 1583"/>
              <a:gd name="T5" fmla="*/ 1325 h 1325"/>
              <a:gd name="T6" fmla="*/ 0 w 1583"/>
              <a:gd name="T7" fmla="*/ 1325 h 1325"/>
              <a:gd name="T8" fmla="*/ 579 w 1583"/>
              <a:gd name="T9" fmla="*/ 0 h 1325"/>
            </a:gdLst>
            <a:ahLst/>
            <a:cxnLst>
              <a:cxn ang="0">
                <a:pos x="T0" y="T1"/>
              </a:cxn>
              <a:cxn ang="0">
                <a:pos x="T2" y="T3"/>
              </a:cxn>
              <a:cxn ang="0">
                <a:pos x="T4" y="T5"/>
              </a:cxn>
              <a:cxn ang="0">
                <a:pos x="T6" y="T7"/>
              </a:cxn>
              <a:cxn ang="0">
                <a:pos x="T8" y="T9"/>
              </a:cxn>
            </a:cxnLst>
            <a:rect l="0" t="0" r="r" b="b"/>
            <a:pathLst>
              <a:path w="1583" h="1325">
                <a:moveTo>
                  <a:pt x="579" y="0"/>
                </a:moveTo>
                <a:lnTo>
                  <a:pt x="1583" y="0"/>
                </a:lnTo>
                <a:lnTo>
                  <a:pt x="1004" y="1325"/>
                </a:lnTo>
                <a:lnTo>
                  <a:pt x="0" y="1325"/>
                </a:lnTo>
                <a:lnTo>
                  <a:pt x="579" y="0"/>
                </a:lnTo>
                <a:close/>
              </a:path>
            </a:pathLst>
          </a:custGeom>
          <a:solidFill>
            <a:schemeClr val="accent1"/>
          </a:solidFill>
          <a:ln w="0">
            <a:noFill/>
            <a:prstDash val="solid"/>
            <a:round/>
          </a:ln>
        </p:spPr>
        <p:txBody>
          <a:bodyPr vert="horz" wrap="square" lIns="91433" tIns="45717" rIns="91433" bIns="45717" numCol="1" anchor="ctr" anchorCtr="1" compatLnSpc="1"/>
          <a:lstStyle/>
          <a:p>
            <a:r>
              <a:rPr lang="en-US" altLang="zh-CN" sz="5100" dirty="0">
                <a:solidFill>
                  <a:schemeClr val="bg1"/>
                </a:solidFill>
                <a:latin typeface="Impact" panose="020B0806030902050204" pitchFamily="34" charset="0"/>
                <a:ea typeface="微软雅黑" panose="020B0503020204020204" pitchFamily="34" charset="-122"/>
              </a:rPr>
              <a:t>04</a:t>
            </a:r>
            <a:endParaRPr lang="zh-CN" altLang="en-US" sz="5100" dirty="0">
              <a:solidFill>
                <a:schemeClr val="bg1"/>
              </a:solidFill>
              <a:latin typeface="Impact" panose="020B0806030902050204" pitchFamily="34" charset="0"/>
              <a:ea typeface="微软雅黑" panose="020B0503020204020204" pitchFamily="34" charset="-122"/>
            </a:endParaRPr>
          </a:p>
        </p:txBody>
      </p:sp>
      <p:sp>
        <p:nvSpPr>
          <p:cNvPr id="12" name="TextBox 48"/>
          <p:cNvSpPr txBox="1"/>
          <p:nvPr/>
        </p:nvSpPr>
        <p:spPr>
          <a:xfrm>
            <a:off x="2844165" y="2139950"/>
            <a:ext cx="5050155" cy="528955"/>
          </a:xfrm>
          <a:prstGeom prst="rect">
            <a:avLst/>
          </a:prstGeom>
          <a:noFill/>
        </p:spPr>
        <p:txBody>
          <a:bodyPr wrap="square" lIns="68579" tIns="34289" rIns="68579" bIns="34289" rtlCol="0">
            <a:spAutoFit/>
          </a:bodyPr>
          <a:lstStyle/>
          <a:p>
            <a:r>
              <a:rPr lang="zh-CN" altLang="en-US" sz="3000" b="1" dirty="0">
                <a:solidFill>
                  <a:schemeClr val="bg1"/>
                </a:solidFill>
                <a:latin typeface="微软雅黑" panose="020B0503020204020204" pitchFamily="34" charset="-122"/>
                <a:ea typeface="微软雅黑" panose="020B0503020204020204" pitchFamily="34" charset="-122"/>
                <a:cs typeface="+mn-ea"/>
                <a:sym typeface="+mn-lt"/>
              </a:rPr>
              <a:t>第四章</a:t>
            </a:r>
            <a:r>
              <a:rPr lang="en-US" altLang="zh-CN" sz="3000" b="1" dirty="0">
                <a:solidFill>
                  <a:schemeClr val="bg1"/>
                </a:solidFill>
                <a:latin typeface="微软雅黑" panose="020B0503020204020204" pitchFamily="34" charset="-122"/>
                <a:ea typeface="微软雅黑" panose="020B0503020204020204" pitchFamily="34" charset="-122"/>
                <a:cs typeface="+mn-ea"/>
                <a:sym typeface="+mn-lt"/>
              </a:rPr>
              <a:t> </a:t>
            </a:r>
            <a:r>
              <a:rPr lang="zh-CN" altLang="en-US" sz="3000" b="1" dirty="0">
                <a:solidFill>
                  <a:schemeClr val="bg1"/>
                </a:solidFill>
                <a:latin typeface="微软雅黑" panose="020B0503020204020204" pitchFamily="34" charset="-122"/>
                <a:ea typeface="微软雅黑" panose="020B0503020204020204" pitchFamily="34" charset="-122"/>
                <a:cs typeface="+mn-ea"/>
                <a:sym typeface="+mn-lt"/>
              </a:rPr>
              <a:t> 引才支持</a:t>
            </a:r>
          </a:p>
        </p:txBody>
      </p:sp>
      <p:pic>
        <p:nvPicPr>
          <p:cNvPr id="2" name="图片 1" descr="20"/>
          <p:cNvPicPr>
            <a:picLocks noChangeAspect="1"/>
          </p:cNvPicPr>
          <p:nvPr/>
        </p:nvPicPr>
        <p:blipFill>
          <a:blip r:embed="rId4"/>
          <a:stretch>
            <a:fillRect/>
          </a:stretch>
        </p:blipFill>
        <p:spPr>
          <a:xfrm>
            <a:off x="6156960" y="1809750"/>
            <a:ext cx="2265045" cy="1671320"/>
          </a:xfrm>
          <a:prstGeom prst="rect">
            <a:avLst/>
          </a:prstGeom>
        </p:spPr>
      </p:pic>
      <p:pic>
        <p:nvPicPr>
          <p:cNvPr id="3" name="音频 2">
            <a:hlinkClick r:id="" action="ppaction://media"/>
          </p:cNvPr>
          <p:cNvPicPr>
            <a:picLocks noChangeAspect="1"/>
          </p:cNvPicPr>
          <p:nvPr>
            <a:audioFile r:link="rId1"/>
            <p:extLst>
              <p:ext uri="{DAA4B4D4-6D71-4841-9C94-3DE7FCFB9230}">
                <p14:media xmlns:p14="http://schemas.microsoft.com/office/powerpoint/2010/main" r:embed="rId2">
                  <p14:trim end="2909.479492"/>
                </p14:media>
              </p:ext>
            </p:extLst>
          </p:nvPr>
        </p:nvPicPr>
        <p:blipFill>
          <a:blip r:embed="rId5"/>
          <a:stretch>
            <a:fillRect/>
          </a:stretch>
        </p:blipFill>
        <p:spPr>
          <a:xfrm>
            <a:off x="8440738" y="4440238"/>
            <a:ext cx="487362" cy="487362"/>
          </a:xfrm>
          <a:prstGeom prst="rect">
            <a:avLst/>
          </a:prstGeom>
        </p:spPr>
      </p:pic>
    </p:spTree>
  </p:cSld>
  <p:clrMapOvr>
    <a:masterClrMapping/>
  </p:clrMapOvr>
  <p:transition advTm="50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195580"/>
            <a:ext cx="309880" cy="2882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2235835" y="771525"/>
            <a:ext cx="4638040" cy="576580"/>
            <a:chOff x="4170" y="1555"/>
            <a:chExt cx="7304" cy="908"/>
          </a:xfrm>
        </p:grpSpPr>
        <p:sp>
          <p:nvSpPr>
            <p:cNvPr id="9" name="矩形 8"/>
            <p:cNvSpPr/>
            <p:nvPr/>
          </p:nvSpPr>
          <p:spPr>
            <a:xfrm>
              <a:off x="10631" y="1782"/>
              <a:ext cx="843" cy="681"/>
            </a:xfrm>
            <a:prstGeom prst="rect">
              <a:avLst/>
            </a:prstGeom>
            <a:solidFill>
              <a:schemeClr val="accent6">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4" name="矩形 3"/>
            <p:cNvSpPr/>
            <p:nvPr/>
          </p:nvSpPr>
          <p:spPr>
            <a:xfrm>
              <a:off x="4170" y="1782"/>
              <a:ext cx="843" cy="681"/>
            </a:xfrm>
            <a:prstGeom prst="rect">
              <a:avLst/>
            </a:prstGeom>
            <a:solidFill>
              <a:schemeClr val="accent6">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5" name="流程图: 摘录 4"/>
            <p:cNvSpPr/>
            <p:nvPr/>
          </p:nvSpPr>
          <p:spPr>
            <a:xfrm rot="5400000">
              <a:off x="4005" y="1947"/>
              <a:ext cx="680" cy="350"/>
            </a:xfrm>
            <a:prstGeom prst="flowChartExtra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流程图: 摘录 6"/>
            <p:cNvSpPr/>
            <p:nvPr/>
          </p:nvSpPr>
          <p:spPr>
            <a:xfrm rot="16200000">
              <a:off x="4676" y="2125"/>
              <a:ext cx="448" cy="226"/>
            </a:xfrm>
            <a:prstGeom prst="flowChartExtra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流程图: 摘录 7"/>
            <p:cNvSpPr/>
            <p:nvPr/>
          </p:nvSpPr>
          <p:spPr>
            <a:xfrm rot="5400000">
              <a:off x="10520" y="2125"/>
              <a:ext cx="448" cy="226"/>
            </a:xfrm>
            <a:prstGeom prst="flowChartExtra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流程图: 摘录 9"/>
            <p:cNvSpPr/>
            <p:nvPr/>
          </p:nvSpPr>
          <p:spPr>
            <a:xfrm rot="16200000">
              <a:off x="10959" y="1948"/>
              <a:ext cx="680" cy="350"/>
            </a:xfrm>
            <a:prstGeom prst="flowChartExtra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787" y="1555"/>
              <a:ext cx="6070" cy="68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sp>
        <p:nvSpPr>
          <p:cNvPr id="12" name="文本框 11"/>
          <p:cNvSpPr txBox="1"/>
          <p:nvPr/>
        </p:nvSpPr>
        <p:spPr>
          <a:xfrm>
            <a:off x="2868930" y="803275"/>
            <a:ext cx="3371850" cy="368300"/>
          </a:xfrm>
          <a:prstGeom prst="rect">
            <a:avLst/>
          </a:prstGeom>
          <a:noFill/>
        </p:spPr>
        <p:txBody>
          <a:bodyPr wrap="square" rtlCol="0">
            <a:spAutoFit/>
          </a:bodyPr>
          <a:lstStyle/>
          <a:p>
            <a:pPr algn="ctr"/>
            <a:r>
              <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第四章  引才支持</a:t>
            </a:r>
          </a:p>
        </p:txBody>
      </p:sp>
      <p:graphicFrame>
        <p:nvGraphicFramePr>
          <p:cNvPr id="6" name="表格 5"/>
          <p:cNvGraphicFramePr/>
          <p:nvPr/>
        </p:nvGraphicFramePr>
        <p:xfrm>
          <a:off x="2421255" y="2505710"/>
          <a:ext cx="4267200" cy="1935480"/>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tblGrid>
              <a:tr h="381000">
                <a:tc>
                  <a:txBody>
                    <a:bodyPr/>
                    <a:lstStyle/>
                    <a:p>
                      <a:pPr algn="ctr">
                        <a:buNone/>
                      </a:pPr>
                      <a:r>
                        <a:rPr lang="zh-CN" altLang="en-US" sz="1400">
                          <a:latin typeface="微软雅黑" panose="020B0503020204020204" pitchFamily="34" charset="-122"/>
                          <a:ea typeface="微软雅黑" panose="020B0503020204020204" pitchFamily="34" charset="-122"/>
                        </a:rPr>
                        <a:t>纳税年度内个人</a:t>
                      </a:r>
                    </a:p>
                    <a:p>
                      <a:pPr algn="ctr">
                        <a:buNone/>
                      </a:pPr>
                      <a:r>
                        <a:rPr lang="zh-CN" altLang="en-US" sz="1400">
                          <a:latin typeface="微软雅黑" panose="020B0503020204020204" pitchFamily="34" charset="-122"/>
                          <a:ea typeface="微软雅黑" panose="020B0503020204020204" pitchFamily="34" charset="-122"/>
                        </a:rPr>
                        <a:t>劳动报酬（元</a:t>
                      </a:r>
                      <a:r>
                        <a:rPr lang="en-US" altLang="zh-CN" sz="1400">
                          <a:latin typeface="微软雅黑" panose="020B0503020204020204" pitchFamily="34" charset="-122"/>
                          <a:ea typeface="微软雅黑" panose="020B0503020204020204" pitchFamily="34" charset="-122"/>
                        </a:rPr>
                        <a:t>/</a:t>
                      </a:r>
                      <a:r>
                        <a:rPr lang="zh-CN" altLang="en-US" sz="1400">
                          <a:latin typeface="微软雅黑" panose="020B0503020204020204" pitchFamily="34" charset="-122"/>
                          <a:ea typeface="微软雅黑" panose="020B0503020204020204" pitchFamily="34" charset="-122"/>
                        </a:rPr>
                        <a:t>年）</a:t>
                      </a:r>
                    </a:p>
                  </a:txBody>
                  <a:tcPr>
                    <a:solidFill>
                      <a:schemeClr val="accent2"/>
                    </a:solidFill>
                  </a:tcPr>
                </a:tc>
                <a:tc>
                  <a:txBody>
                    <a:bodyPr/>
                    <a:lstStyle/>
                    <a:p>
                      <a:pPr algn="ctr">
                        <a:buNone/>
                      </a:pPr>
                      <a:r>
                        <a:rPr lang="zh-CN" altLang="en-US" sz="1400">
                          <a:latin typeface="微软雅黑" panose="020B0503020204020204" pitchFamily="34" charset="-122"/>
                          <a:ea typeface="微软雅黑" panose="020B0503020204020204" pitchFamily="34" charset="-122"/>
                        </a:rPr>
                        <a:t>补贴比例</a:t>
                      </a:r>
                    </a:p>
                  </a:txBody>
                  <a:tcPr anchor="ctr">
                    <a:solidFill>
                      <a:schemeClr val="accent2"/>
                    </a:solidFill>
                  </a:tcPr>
                </a:tc>
                <a:extLst>
                  <a:ext uri="{0D108BD9-81ED-4DB2-BD59-A6C34878D82A}">
                    <a16:rowId xmlns:a16="http://schemas.microsoft.com/office/drawing/2014/main" val="10000"/>
                  </a:ext>
                </a:extLst>
              </a:tr>
              <a:tr h="381000">
                <a:tc>
                  <a:txBody>
                    <a:bodyPr/>
                    <a:lstStyle/>
                    <a:p>
                      <a:pPr algn="ctr">
                        <a:buNone/>
                      </a:pPr>
                      <a:r>
                        <a:rPr lang="zh-CN" altLang="en-US" sz="1400" b="1">
                          <a:solidFill>
                            <a:schemeClr val="lt1"/>
                          </a:solidFill>
                          <a:latin typeface="微软雅黑" panose="020B0503020204020204" pitchFamily="34" charset="-122"/>
                          <a:ea typeface="微软雅黑" panose="020B0503020204020204" pitchFamily="34" charset="-122"/>
                        </a:rPr>
                        <a:t>5万元以上（含本数）、10万元以下（不含本数）</a:t>
                      </a:r>
                    </a:p>
                  </a:txBody>
                  <a:tcPr>
                    <a:solidFill>
                      <a:schemeClr val="accent4">
                        <a:lumMod val="40000"/>
                        <a:lumOff val="60000"/>
                      </a:schemeClr>
                    </a:solidFill>
                  </a:tcPr>
                </a:tc>
                <a:tc>
                  <a:txBody>
                    <a:bodyPr/>
                    <a:lstStyle/>
                    <a:p>
                      <a:pPr algn="ctr">
                        <a:buNone/>
                      </a:pPr>
                      <a:r>
                        <a:rPr lang="zh-CN" altLang="en-US" sz="1400" b="1">
                          <a:solidFill>
                            <a:schemeClr val="lt1"/>
                          </a:solidFill>
                          <a:latin typeface="微软雅黑" panose="020B0503020204020204" pitchFamily="34" charset="-122"/>
                          <a:ea typeface="微软雅黑" panose="020B0503020204020204" pitchFamily="34" charset="-122"/>
                        </a:rPr>
                        <a:t>15%</a:t>
                      </a:r>
                    </a:p>
                  </a:txBody>
                  <a:tcPr anchor="ctr">
                    <a:solidFill>
                      <a:schemeClr val="accent4">
                        <a:lumMod val="40000"/>
                        <a:lumOff val="60000"/>
                      </a:schemeClr>
                    </a:solidFill>
                  </a:tcPr>
                </a:tc>
                <a:extLst>
                  <a:ext uri="{0D108BD9-81ED-4DB2-BD59-A6C34878D82A}">
                    <a16:rowId xmlns:a16="http://schemas.microsoft.com/office/drawing/2014/main" val="10001"/>
                  </a:ext>
                </a:extLst>
              </a:tr>
              <a:tr h="381000">
                <a:tc>
                  <a:txBody>
                    <a:bodyPr/>
                    <a:lstStyle/>
                    <a:p>
                      <a:pPr algn="ctr">
                        <a:buNone/>
                      </a:pPr>
                      <a:r>
                        <a:rPr lang="zh-CN" altLang="en-US" sz="1400" b="1">
                          <a:solidFill>
                            <a:schemeClr val="lt1"/>
                          </a:solidFill>
                          <a:latin typeface="微软雅黑" panose="020B0503020204020204" pitchFamily="34" charset="-122"/>
                          <a:ea typeface="微软雅黑" panose="020B0503020204020204" pitchFamily="34" charset="-122"/>
                        </a:rPr>
                        <a:t>10万元以上（含本数）、20万元以下（不含本数）</a:t>
                      </a:r>
                    </a:p>
                  </a:txBody>
                  <a:tcPr>
                    <a:solidFill>
                      <a:schemeClr val="accent4">
                        <a:lumMod val="40000"/>
                        <a:lumOff val="60000"/>
                      </a:schemeClr>
                    </a:solidFill>
                  </a:tcPr>
                </a:tc>
                <a:tc>
                  <a:txBody>
                    <a:bodyPr/>
                    <a:lstStyle/>
                    <a:p>
                      <a:pPr algn="ctr">
                        <a:buNone/>
                      </a:pPr>
                      <a:r>
                        <a:rPr lang="zh-CN" altLang="en-US" sz="1400" b="1">
                          <a:solidFill>
                            <a:schemeClr val="lt1"/>
                          </a:solidFill>
                          <a:latin typeface="微软雅黑" panose="020B0503020204020204" pitchFamily="34" charset="-122"/>
                          <a:ea typeface="微软雅黑" panose="020B0503020204020204" pitchFamily="34" charset="-122"/>
                        </a:rPr>
                        <a:t>20%</a:t>
                      </a:r>
                    </a:p>
                  </a:txBody>
                  <a:tcPr anchor="ctr">
                    <a:solidFill>
                      <a:schemeClr val="accent4">
                        <a:lumMod val="40000"/>
                        <a:lumOff val="60000"/>
                      </a:schemeClr>
                    </a:solidFill>
                  </a:tcPr>
                </a:tc>
                <a:extLst>
                  <a:ext uri="{0D108BD9-81ED-4DB2-BD59-A6C34878D82A}">
                    <a16:rowId xmlns:a16="http://schemas.microsoft.com/office/drawing/2014/main" val="10002"/>
                  </a:ext>
                </a:extLst>
              </a:tr>
              <a:tr h="381000">
                <a:tc>
                  <a:txBody>
                    <a:bodyPr/>
                    <a:lstStyle/>
                    <a:p>
                      <a:pPr algn="ctr">
                        <a:buNone/>
                      </a:pPr>
                      <a:r>
                        <a:rPr lang="zh-CN" altLang="en-US" sz="1400" b="1">
                          <a:solidFill>
                            <a:schemeClr val="lt1"/>
                          </a:solidFill>
                          <a:latin typeface="微软雅黑" panose="020B0503020204020204" pitchFamily="34" charset="-122"/>
                          <a:ea typeface="微软雅黑" panose="020B0503020204020204" pitchFamily="34" charset="-122"/>
                        </a:rPr>
                        <a:t>20万元以上（含本数）</a:t>
                      </a:r>
                    </a:p>
                  </a:txBody>
                  <a:tcPr>
                    <a:solidFill>
                      <a:schemeClr val="accent4">
                        <a:lumMod val="40000"/>
                        <a:lumOff val="60000"/>
                      </a:schemeClr>
                    </a:solidFill>
                  </a:tcPr>
                </a:tc>
                <a:tc>
                  <a:txBody>
                    <a:bodyPr/>
                    <a:lstStyle/>
                    <a:p>
                      <a:pPr algn="ctr">
                        <a:buNone/>
                      </a:pPr>
                      <a:r>
                        <a:rPr lang="zh-CN" altLang="en-US" sz="1400" b="1">
                          <a:solidFill>
                            <a:schemeClr val="lt1"/>
                          </a:solidFill>
                          <a:latin typeface="微软雅黑" panose="020B0503020204020204" pitchFamily="34" charset="-122"/>
                          <a:ea typeface="微软雅黑" panose="020B0503020204020204" pitchFamily="34" charset="-122"/>
                        </a:rPr>
                        <a:t>25%（最高补贴50万元）</a:t>
                      </a:r>
                    </a:p>
                  </a:txBody>
                  <a:tcPr anchor="ctr">
                    <a:solidFill>
                      <a:schemeClr val="accent4">
                        <a:lumMod val="40000"/>
                        <a:lumOff val="60000"/>
                      </a:schemeClr>
                    </a:solidFill>
                  </a:tcPr>
                </a:tc>
                <a:extLst>
                  <a:ext uri="{0D108BD9-81ED-4DB2-BD59-A6C34878D82A}">
                    <a16:rowId xmlns:a16="http://schemas.microsoft.com/office/drawing/2014/main" val="10003"/>
                  </a:ext>
                </a:extLst>
              </a:tr>
            </a:tbl>
          </a:graphicData>
        </a:graphic>
      </p:graphicFrame>
      <p:sp>
        <p:nvSpPr>
          <p:cNvPr id="100" name="文本框 99"/>
          <p:cNvSpPr txBox="1"/>
          <p:nvPr/>
        </p:nvSpPr>
        <p:spPr>
          <a:xfrm>
            <a:off x="1677670" y="1508760"/>
            <a:ext cx="6156325" cy="953135"/>
          </a:xfrm>
          <a:prstGeom prst="rect">
            <a:avLst/>
          </a:prstGeom>
          <a:noFill/>
          <a:ln w="9525">
            <a:noFill/>
          </a:ln>
        </p:spPr>
        <p:txBody>
          <a:bodyPr wrap="square">
            <a:spAutoFit/>
          </a:bodyPr>
          <a:lstStyle/>
          <a:p>
            <a:pPr marL="0" indent="0" algn="l"/>
            <a:r>
              <a:rPr lang="zh-CN" altLang="en-US" sz="14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第八条  对柔性引进的人才按照其个人纳税年度在我市用人单位取得劳动报酬的一定比例进行补贴，同一人才每个纳税年度只能通过一个单位申领一次补贴，补贴申领次数累计不超过3次。同一法定代表人的单位每年柔性引进人才补贴申领总额最高不超过100万元。</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4" name="音频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cSld>
  <p:clrMapOvr>
    <a:masterClrMapping/>
  </p:clrMapOvr>
  <p:transition advTm="688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195580"/>
            <a:ext cx="309880" cy="2882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2235835" y="771525"/>
            <a:ext cx="4638040" cy="576580"/>
            <a:chOff x="4170" y="1555"/>
            <a:chExt cx="7304" cy="908"/>
          </a:xfrm>
        </p:grpSpPr>
        <p:sp>
          <p:nvSpPr>
            <p:cNvPr id="9" name="矩形 8"/>
            <p:cNvSpPr/>
            <p:nvPr/>
          </p:nvSpPr>
          <p:spPr>
            <a:xfrm>
              <a:off x="10631" y="1782"/>
              <a:ext cx="843" cy="681"/>
            </a:xfrm>
            <a:prstGeom prst="rect">
              <a:avLst/>
            </a:prstGeom>
            <a:solidFill>
              <a:schemeClr val="accent6">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4" name="矩形 3"/>
            <p:cNvSpPr/>
            <p:nvPr/>
          </p:nvSpPr>
          <p:spPr>
            <a:xfrm>
              <a:off x="4170" y="1782"/>
              <a:ext cx="843" cy="681"/>
            </a:xfrm>
            <a:prstGeom prst="rect">
              <a:avLst/>
            </a:prstGeom>
            <a:solidFill>
              <a:schemeClr val="accent6">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5" name="流程图: 摘录 4"/>
            <p:cNvSpPr/>
            <p:nvPr/>
          </p:nvSpPr>
          <p:spPr>
            <a:xfrm rot="5400000">
              <a:off x="4005" y="1947"/>
              <a:ext cx="680" cy="350"/>
            </a:xfrm>
            <a:prstGeom prst="flowChartExtra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流程图: 摘录 6"/>
            <p:cNvSpPr/>
            <p:nvPr/>
          </p:nvSpPr>
          <p:spPr>
            <a:xfrm rot="16200000">
              <a:off x="4676" y="2125"/>
              <a:ext cx="448" cy="226"/>
            </a:xfrm>
            <a:prstGeom prst="flowChartExtra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流程图: 摘录 7"/>
            <p:cNvSpPr/>
            <p:nvPr/>
          </p:nvSpPr>
          <p:spPr>
            <a:xfrm rot="5400000">
              <a:off x="10520" y="2125"/>
              <a:ext cx="448" cy="226"/>
            </a:xfrm>
            <a:prstGeom prst="flowChartExtra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流程图: 摘录 9"/>
            <p:cNvSpPr/>
            <p:nvPr/>
          </p:nvSpPr>
          <p:spPr>
            <a:xfrm rot="16200000">
              <a:off x="10959" y="1948"/>
              <a:ext cx="680" cy="350"/>
            </a:xfrm>
            <a:prstGeom prst="flowChartExtra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787" y="1555"/>
              <a:ext cx="6070" cy="68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sp>
        <p:nvSpPr>
          <p:cNvPr id="12" name="文本框 11"/>
          <p:cNvSpPr txBox="1"/>
          <p:nvPr/>
        </p:nvSpPr>
        <p:spPr>
          <a:xfrm>
            <a:off x="2868930" y="803275"/>
            <a:ext cx="3371850" cy="368300"/>
          </a:xfrm>
          <a:prstGeom prst="rect">
            <a:avLst/>
          </a:prstGeom>
          <a:noFill/>
        </p:spPr>
        <p:txBody>
          <a:bodyPr wrap="square" rtlCol="0">
            <a:spAutoFit/>
          </a:bodyPr>
          <a:lstStyle/>
          <a:p>
            <a:pPr algn="ctr"/>
            <a:r>
              <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第四章  引才支持</a:t>
            </a:r>
          </a:p>
        </p:txBody>
      </p:sp>
      <p:sp>
        <p:nvSpPr>
          <p:cNvPr id="100" name="文本框 99"/>
          <p:cNvSpPr txBox="1"/>
          <p:nvPr/>
        </p:nvSpPr>
        <p:spPr>
          <a:xfrm>
            <a:off x="1692275" y="1783715"/>
            <a:ext cx="6156325" cy="737235"/>
          </a:xfrm>
          <a:prstGeom prst="rect">
            <a:avLst/>
          </a:prstGeom>
          <a:noFill/>
          <a:ln w="9525">
            <a:noFill/>
          </a:ln>
        </p:spPr>
        <p:txBody>
          <a:bodyPr wrap="square">
            <a:spAutoFit/>
          </a:bodyPr>
          <a:lstStyle/>
          <a:p>
            <a:pPr marL="0" indent="0" algn="just"/>
            <a:r>
              <a:rPr lang="zh-CN" altLang="en-US" sz="14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第九条  在满足本办法第二章引才对象条件的基础上，对在鹤山的欧洲企业柔性引才，或企业柔性引进具有国（境）外本科及以上学历学位的人才，相应在第八条补贴标准基础上提高5个百分点。</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13"/>
          <p:cNvSpPr txBox="1"/>
          <p:nvPr/>
        </p:nvSpPr>
        <p:spPr>
          <a:xfrm>
            <a:off x="1692275" y="2955925"/>
            <a:ext cx="6156325" cy="737235"/>
          </a:xfrm>
          <a:prstGeom prst="rect">
            <a:avLst/>
          </a:prstGeom>
          <a:noFill/>
          <a:ln w="9525">
            <a:noFill/>
          </a:ln>
        </p:spPr>
        <p:txBody>
          <a:bodyPr wrap="square">
            <a:spAutoFit/>
          </a:bodyPr>
          <a:lstStyle/>
          <a:p>
            <a:pPr marL="0" indent="0" algn="just"/>
            <a:r>
              <a:rPr lang="zh-CN" altLang="en-US" sz="14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第十条  对企事业单位柔性引进符合江门市二级以上的高层次人才开展项目合作，或企业柔性引进在读博士的，按照《关于进一步加强新时代人才工作的意见》（鹤府〔2021〕6号）规定执行。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音频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cSld>
  <p:clrMapOvr>
    <a:masterClrMapping/>
  </p:clrMapOvr>
  <p:transition advTm="4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0" y="1779905"/>
            <a:ext cx="9146540" cy="1298575"/>
          </a:xfrm>
          <a:prstGeom prst="rect">
            <a:avLst/>
          </a:prstGeom>
          <a:solidFill>
            <a:schemeClr val="accent2"/>
          </a:solidFill>
          <a:ln w="0">
            <a:noFill/>
            <a:prstDash val="solid"/>
            <a:miter lim="800000"/>
          </a:ln>
        </p:spPr>
        <p:txBody>
          <a:bodyPr vert="horz" wrap="square" lIns="91433" tIns="45717" rIns="91433" bIns="45717" numCol="1" anchor="t" anchorCtr="0" compatLnSpc="1"/>
          <a:lstStyle/>
          <a:p>
            <a:endParaRPr lang="zh-CN" altLang="en-US">
              <a:ea typeface="微软雅黑" panose="020B0503020204020204" pitchFamily="34" charset="-122"/>
            </a:endParaRPr>
          </a:p>
        </p:txBody>
      </p:sp>
      <p:sp>
        <p:nvSpPr>
          <p:cNvPr id="7" name="Freeform 7"/>
          <p:cNvSpPr/>
          <p:nvPr/>
        </p:nvSpPr>
        <p:spPr bwMode="auto">
          <a:xfrm>
            <a:off x="459105" y="1377315"/>
            <a:ext cx="2532380" cy="2103755"/>
          </a:xfrm>
          <a:custGeom>
            <a:avLst/>
            <a:gdLst>
              <a:gd name="T0" fmla="*/ 579 w 1583"/>
              <a:gd name="T1" fmla="*/ 0 h 1325"/>
              <a:gd name="T2" fmla="*/ 1583 w 1583"/>
              <a:gd name="T3" fmla="*/ 0 h 1325"/>
              <a:gd name="T4" fmla="*/ 1004 w 1583"/>
              <a:gd name="T5" fmla="*/ 1325 h 1325"/>
              <a:gd name="T6" fmla="*/ 0 w 1583"/>
              <a:gd name="T7" fmla="*/ 1325 h 1325"/>
              <a:gd name="T8" fmla="*/ 579 w 1583"/>
              <a:gd name="T9" fmla="*/ 0 h 1325"/>
            </a:gdLst>
            <a:ahLst/>
            <a:cxnLst>
              <a:cxn ang="0">
                <a:pos x="T0" y="T1"/>
              </a:cxn>
              <a:cxn ang="0">
                <a:pos x="T2" y="T3"/>
              </a:cxn>
              <a:cxn ang="0">
                <a:pos x="T4" y="T5"/>
              </a:cxn>
              <a:cxn ang="0">
                <a:pos x="T6" y="T7"/>
              </a:cxn>
              <a:cxn ang="0">
                <a:pos x="T8" y="T9"/>
              </a:cxn>
            </a:cxnLst>
            <a:rect l="0" t="0" r="r" b="b"/>
            <a:pathLst>
              <a:path w="1583" h="1325">
                <a:moveTo>
                  <a:pt x="579" y="0"/>
                </a:moveTo>
                <a:lnTo>
                  <a:pt x="1583" y="0"/>
                </a:lnTo>
                <a:lnTo>
                  <a:pt x="1004" y="1325"/>
                </a:lnTo>
                <a:lnTo>
                  <a:pt x="0" y="1325"/>
                </a:lnTo>
                <a:lnTo>
                  <a:pt x="579" y="0"/>
                </a:lnTo>
                <a:close/>
              </a:path>
            </a:pathLst>
          </a:custGeom>
          <a:solidFill>
            <a:schemeClr val="accent1"/>
          </a:solidFill>
          <a:ln w="0">
            <a:noFill/>
            <a:prstDash val="solid"/>
            <a:round/>
          </a:ln>
        </p:spPr>
        <p:txBody>
          <a:bodyPr vert="horz" wrap="square" lIns="91433" tIns="45717" rIns="91433" bIns="45717" numCol="1" anchor="ctr" anchorCtr="1" compatLnSpc="1"/>
          <a:lstStyle/>
          <a:p>
            <a:r>
              <a:rPr lang="en-US" altLang="zh-CN" sz="5100" dirty="0">
                <a:solidFill>
                  <a:schemeClr val="bg1"/>
                </a:solidFill>
                <a:latin typeface="Impact" panose="020B0806030902050204" pitchFamily="34" charset="0"/>
                <a:ea typeface="微软雅黑" panose="020B0503020204020204" pitchFamily="34" charset="-122"/>
              </a:rPr>
              <a:t>05</a:t>
            </a:r>
            <a:endParaRPr lang="zh-CN" altLang="en-US" sz="5100" dirty="0">
              <a:solidFill>
                <a:schemeClr val="bg1"/>
              </a:solidFill>
              <a:latin typeface="Impact" panose="020B0806030902050204" pitchFamily="34" charset="0"/>
              <a:ea typeface="微软雅黑" panose="020B0503020204020204" pitchFamily="34" charset="-122"/>
            </a:endParaRPr>
          </a:p>
        </p:txBody>
      </p:sp>
      <p:sp>
        <p:nvSpPr>
          <p:cNvPr id="12" name="TextBox 48"/>
          <p:cNvSpPr txBox="1"/>
          <p:nvPr/>
        </p:nvSpPr>
        <p:spPr>
          <a:xfrm>
            <a:off x="2844165" y="2139950"/>
            <a:ext cx="5050155" cy="528955"/>
          </a:xfrm>
          <a:prstGeom prst="rect">
            <a:avLst/>
          </a:prstGeom>
          <a:noFill/>
        </p:spPr>
        <p:txBody>
          <a:bodyPr wrap="square" lIns="68579" tIns="34289" rIns="68579" bIns="34289" rtlCol="0">
            <a:spAutoFit/>
          </a:bodyPr>
          <a:lstStyle/>
          <a:p>
            <a:r>
              <a:rPr lang="zh-CN" altLang="en-US" sz="3000" b="1" dirty="0">
                <a:solidFill>
                  <a:schemeClr val="bg1"/>
                </a:solidFill>
                <a:latin typeface="微软雅黑" panose="020B0503020204020204" pitchFamily="34" charset="-122"/>
                <a:ea typeface="微软雅黑" panose="020B0503020204020204" pitchFamily="34" charset="-122"/>
                <a:cs typeface="+mn-ea"/>
                <a:sym typeface="+mn-lt"/>
              </a:rPr>
              <a:t>第五章</a:t>
            </a:r>
            <a:r>
              <a:rPr lang="en-US" altLang="zh-CN" sz="3000" b="1" dirty="0">
                <a:solidFill>
                  <a:schemeClr val="bg1"/>
                </a:solidFill>
                <a:latin typeface="微软雅黑" panose="020B0503020204020204" pitchFamily="34" charset="-122"/>
                <a:ea typeface="微软雅黑" panose="020B0503020204020204" pitchFamily="34" charset="-122"/>
                <a:cs typeface="+mn-ea"/>
                <a:sym typeface="+mn-lt"/>
              </a:rPr>
              <a:t> </a:t>
            </a:r>
            <a:r>
              <a:rPr lang="zh-CN" altLang="en-US" sz="3000" b="1" dirty="0">
                <a:solidFill>
                  <a:schemeClr val="bg1"/>
                </a:solidFill>
                <a:latin typeface="微软雅黑" panose="020B0503020204020204" pitchFamily="34" charset="-122"/>
                <a:ea typeface="微软雅黑" panose="020B0503020204020204" pitchFamily="34" charset="-122"/>
                <a:cs typeface="+mn-ea"/>
                <a:sym typeface="+mn-lt"/>
              </a:rPr>
              <a:t> 申报与兑现</a:t>
            </a:r>
          </a:p>
        </p:txBody>
      </p:sp>
      <p:pic>
        <p:nvPicPr>
          <p:cNvPr id="3" name="图片 2" descr="23"/>
          <p:cNvPicPr>
            <a:picLocks noChangeAspect="1"/>
          </p:cNvPicPr>
          <p:nvPr/>
        </p:nvPicPr>
        <p:blipFill>
          <a:blip r:embed="rId4"/>
          <a:stretch>
            <a:fillRect/>
          </a:stretch>
        </p:blipFill>
        <p:spPr>
          <a:xfrm>
            <a:off x="6367145" y="1557655"/>
            <a:ext cx="2486660" cy="2028190"/>
          </a:xfrm>
          <a:prstGeom prst="rect">
            <a:avLst/>
          </a:prstGeom>
        </p:spPr>
      </p:pic>
      <p:pic>
        <p:nvPicPr>
          <p:cNvPr id="2" name="音频 1">
            <a:hlinkClick r:id="" action="ppaction://media"/>
          </p:cNvPr>
          <p:cNvPicPr>
            <a:picLocks noChangeAspect="1"/>
          </p:cNvPicPr>
          <p:nvPr>
            <a:audioFile r:link="rId1"/>
            <p:extLst>
              <p:ext uri="{DAA4B4D4-6D71-4841-9C94-3DE7FCFB9230}">
                <p14:media xmlns:p14="http://schemas.microsoft.com/office/powerpoint/2010/main" r:embed="rId2">
                  <p14:trim end="2923.548096"/>
                </p14:media>
              </p:ext>
            </p:extLst>
          </p:nvPr>
        </p:nvPicPr>
        <p:blipFill>
          <a:blip r:embed="rId5"/>
          <a:stretch>
            <a:fillRect/>
          </a:stretch>
        </p:blipFill>
        <p:spPr>
          <a:xfrm>
            <a:off x="8440738" y="4440238"/>
            <a:ext cx="487362" cy="487362"/>
          </a:xfrm>
          <a:prstGeom prst="rect">
            <a:avLst/>
          </a:prstGeom>
        </p:spPr>
      </p:pic>
    </p:spTree>
  </p:cSld>
  <p:clrMapOvr>
    <a:masterClrMapping/>
  </p:clrMapOvr>
  <p:transition advTm="51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195580"/>
            <a:ext cx="309880" cy="2882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2235835" y="771525"/>
            <a:ext cx="4638040" cy="576580"/>
            <a:chOff x="4170" y="1555"/>
            <a:chExt cx="7304" cy="908"/>
          </a:xfrm>
        </p:grpSpPr>
        <p:sp>
          <p:nvSpPr>
            <p:cNvPr id="9" name="矩形 8"/>
            <p:cNvSpPr/>
            <p:nvPr/>
          </p:nvSpPr>
          <p:spPr>
            <a:xfrm>
              <a:off x="10631" y="1782"/>
              <a:ext cx="843" cy="681"/>
            </a:xfrm>
            <a:prstGeom prst="rect">
              <a:avLst/>
            </a:prstGeom>
            <a:solidFill>
              <a:schemeClr val="accent6">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4" name="矩形 3"/>
            <p:cNvSpPr/>
            <p:nvPr/>
          </p:nvSpPr>
          <p:spPr>
            <a:xfrm>
              <a:off x="4170" y="1782"/>
              <a:ext cx="843" cy="681"/>
            </a:xfrm>
            <a:prstGeom prst="rect">
              <a:avLst/>
            </a:prstGeom>
            <a:solidFill>
              <a:schemeClr val="accent6">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5" name="流程图: 摘录 4"/>
            <p:cNvSpPr/>
            <p:nvPr/>
          </p:nvSpPr>
          <p:spPr>
            <a:xfrm rot="5400000">
              <a:off x="4005" y="1947"/>
              <a:ext cx="680" cy="350"/>
            </a:xfrm>
            <a:prstGeom prst="flowChartExtra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流程图: 摘录 6"/>
            <p:cNvSpPr/>
            <p:nvPr/>
          </p:nvSpPr>
          <p:spPr>
            <a:xfrm rot="16200000">
              <a:off x="4676" y="2125"/>
              <a:ext cx="448" cy="226"/>
            </a:xfrm>
            <a:prstGeom prst="flowChartExtra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流程图: 摘录 7"/>
            <p:cNvSpPr/>
            <p:nvPr/>
          </p:nvSpPr>
          <p:spPr>
            <a:xfrm rot="5400000">
              <a:off x="10520" y="2125"/>
              <a:ext cx="448" cy="226"/>
            </a:xfrm>
            <a:prstGeom prst="flowChartExtra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流程图: 摘录 9"/>
            <p:cNvSpPr/>
            <p:nvPr/>
          </p:nvSpPr>
          <p:spPr>
            <a:xfrm rot="16200000">
              <a:off x="10959" y="1948"/>
              <a:ext cx="680" cy="350"/>
            </a:xfrm>
            <a:prstGeom prst="flowChartExtra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787" y="1555"/>
              <a:ext cx="6070" cy="68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sp>
        <p:nvSpPr>
          <p:cNvPr id="12" name="文本框 11"/>
          <p:cNvSpPr txBox="1"/>
          <p:nvPr/>
        </p:nvSpPr>
        <p:spPr>
          <a:xfrm>
            <a:off x="2868930" y="803275"/>
            <a:ext cx="3371850" cy="368300"/>
          </a:xfrm>
          <a:prstGeom prst="rect">
            <a:avLst/>
          </a:prstGeom>
          <a:noFill/>
        </p:spPr>
        <p:txBody>
          <a:bodyPr wrap="square" rtlCol="0">
            <a:spAutoFit/>
          </a:bodyPr>
          <a:lstStyle/>
          <a:p>
            <a:pPr algn="ctr"/>
            <a:r>
              <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第五章  申报与兑现</a:t>
            </a:r>
          </a:p>
        </p:txBody>
      </p:sp>
      <p:graphicFrame>
        <p:nvGraphicFramePr>
          <p:cNvPr id="6" name="图示 5"/>
          <p:cNvGraphicFramePr/>
          <p:nvPr/>
        </p:nvGraphicFramePr>
        <p:xfrm>
          <a:off x="508000" y="-137160"/>
          <a:ext cx="8128000" cy="54184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音频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4440238"/>
            <a:ext cx="487362" cy="487362"/>
          </a:xfrm>
          <a:prstGeom prst="rect">
            <a:avLst/>
          </a:prstGeom>
        </p:spPr>
      </p:pic>
      <p:sp>
        <p:nvSpPr>
          <p:cNvPr id="14" name="TextBox 13"/>
          <p:cNvSpPr txBox="1"/>
          <p:nvPr/>
        </p:nvSpPr>
        <p:spPr>
          <a:xfrm>
            <a:off x="1098471" y="1779662"/>
            <a:ext cx="6912768" cy="523220"/>
          </a:xfrm>
          <a:prstGeom prst="rect">
            <a:avLst/>
          </a:prstGeom>
          <a:noFill/>
        </p:spPr>
        <p:txBody>
          <a:bodyPr wrap="squar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第十一条 市人力资源社会保障局负责全市柔性引进人才补贴的申请受理、审核及发放。申报及发放程序如下：</a:t>
            </a:r>
          </a:p>
        </p:txBody>
      </p:sp>
    </p:spTree>
  </p:cSld>
  <p:clrMapOvr>
    <a:masterClrMapping/>
  </p:clrMapOvr>
  <p:transition advTm="794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195580"/>
            <a:ext cx="309880" cy="2882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2235835" y="771525"/>
            <a:ext cx="4638040" cy="576580"/>
            <a:chOff x="4170" y="1555"/>
            <a:chExt cx="7304" cy="908"/>
          </a:xfrm>
        </p:grpSpPr>
        <p:sp>
          <p:nvSpPr>
            <p:cNvPr id="9" name="矩形 8"/>
            <p:cNvSpPr/>
            <p:nvPr/>
          </p:nvSpPr>
          <p:spPr>
            <a:xfrm>
              <a:off x="10631" y="1782"/>
              <a:ext cx="843" cy="681"/>
            </a:xfrm>
            <a:prstGeom prst="rect">
              <a:avLst/>
            </a:prstGeom>
            <a:solidFill>
              <a:schemeClr val="accent6">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4" name="矩形 3"/>
            <p:cNvSpPr/>
            <p:nvPr/>
          </p:nvSpPr>
          <p:spPr>
            <a:xfrm>
              <a:off x="4170" y="1782"/>
              <a:ext cx="843" cy="681"/>
            </a:xfrm>
            <a:prstGeom prst="rect">
              <a:avLst/>
            </a:prstGeom>
            <a:solidFill>
              <a:schemeClr val="accent6">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5" name="流程图: 摘录 4"/>
            <p:cNvSpPr/>
            <p:nvPr/>
          </p:nvSpPr>
          <p:spPr>
            <a:xfrm rot="5400000">
              <a:off x="4005" y="1947"/>
              <a:ext cx="680" cy="350"/>
            </a:xfrm>
            <a:prstGeom prst="flowChartExtra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流程图: 摘录 6"/>
            <p:cNvSpPr/>
            <p:nvPr/>
          </p:nvSpPr>
          <p:spPr>
            <a:xfrm rot="16200000">
              <a:off x="4676" y="2125"/>
              <a:ext cx="448" cy="226"/>
            </a:xfrm>
            <a:prstGeom prst="flowChartExtra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流程图: 摘录 7"/>
            <p:cNvSpPr/>
            <p:nvPr/>
          </p:nvSpPr>
          <p:spPr>
            <a:xfrm rot="5400000">
              <a:off x="10520" y="2125"/>
              <a:ext cx="448" cy="226"/>
            </a:xfrm>
            <a:prstGeom prst="flowChartExtra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流程图: 摘录 9"/>
            <p:cNvSpPr/>
            <p:nvPr/>
          </p:nvSpPr>
          <p:spPr>
            <a:xfrm rot="16200000">
              <a:off x="10959" y="1948"/>
              <a:ext cx="680" cy="350"/>
            </a:xfrm>
            <a:prstGeom prst="flowChartExtra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787" y="1555"/>
              <a:ext cx="6070" cy="68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sp>
        <p:nvSpPr>
          <p:cNvPr id="12" name="文本框 11"/>
          <p:cNvSpPr txBox="1"/>
          <p:nvPr/>
        </p:nvSpPr>
        <p:spPr>
          <a:xfrm>
            <a:off x="2868930" y="803275"/>
            <a:ext cx="3371850" cy="368300"/>
          </a:xfrm>
          <a:prstGeom prst="rect">
            <a:avLst/>
          </a:prstGeom>
          <a:noFill/>
        </p:spPr>
        <p:txBody>
          <a:bodyPr wrap="square" rtlCol="0">
            <a:spAutoFit/>
          </a:bodyPr>
          <a:lstStyle/>
          <a:p>
            <a:pPr algn="ctr"/>
            <a:r>
              <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第五章  申报与兑现</a:t>
            </a:r>
          </a:p>
        </p:txBody>
      </p:sp>
      <p:sp>
        <p:nvSpPr>
          <p:cNvPr id="3" name="文本框 2"/>
          <p:cNvSpPr txBox="1"/>
          <p:nvPr/>
        </p:nvSpPr>
        <p:spPr>
          <a:xfrm>
            <a:off x="1054100" y="1574165"/>
            <a:ext cx="7001510" cy="2893100"/>
          </a:xfrm>
          <a:prstGeom prst="rect">
            <a:avLst/>
          </a:prstGeom>
          <a:noFill/>
        </p:spPr>
        <p:txBody>
          <a:bodyPr wrap="squar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第十二条 用人单位在提交资料时，需上传以下材料扫描件，并需校验所有资料原件，在扫描件上注明与原件相符且加盖单位公章。外文材料须翻译成中文，并加盖单位公章。</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（一）《鹤山市柔性引才补贴申请表》；</a:t>
            </a:r>
          </a:p>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（二）人才身份有效佐证材料。外籍人才需提供合法的入境证明、出入境记录和外国人来华工作许可证件；</a:t>
            </a:r>
          </a:p>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（三）人才的相关学历学位鉴定或网上查询结果或认证报告；</a:t>
            </a:r>
          </a:p>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（四）人才的简历、用人单位对该人才的背景情况介绍以及相关佐证材料；</a:t>
            </a:r>
          </a:p>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（五）用人单位与人才（团队）签订的合作协议或工作合同；</a:t>
            </a:r>
          </a:p>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（六）用人单位支付给人才的薪酬凭证或项目技术合作报酬收入凭证（银行流水等）；</a:t>
            </a:r>
          </a:p>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（七）柔性引进人才工作时间统计表，人才在鹤山市实际工作时间的相关佐证材料；</a:t>
            </a:r>
          </a:p>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（八）人才的完税佐证材料；</a:t>
            </a:r>
          </a:p>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（九）企业营业执照。</a:t>
            </a:r>
          </a:p>
        </p:txBody>
      </p:sp>
      <p:pic>
        <p:nvPicPr>
          <p:cNvPr id="6" name="音频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spTree>
  </p:cSld>
  <p:clrMapOvr>
    <a:masterClrMapping/>
  </p:clrMapOvr>
  <p:transition advTm="828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0" y="1779905"/>
            <a:ext cx="9146540" cy="1298575"/>
          </a:xfrm>
          <a:prstGeom prst="rect">
            <a:avLst/>
          </a:prstGeom>
          <a:solidFill>
            <a:schemeClr val="accent2"/>
          </a:solidFill>
          <a:ln w="0">
            <a:noFill/>
            <a:prstDash val="solid"/>
            <a:miter lim="800000"/>
          </a:ln>
        </p:spPr>
        <p:txBody>
          <a:bodyPr vert="horz" wrap="square" lIns="91433" tIns="45717" rIns="91433" bIns="45717" numCol="1" anchor="t" anchorCtr="0" compatLnSpc="1"/>
          <a:lstStyle/>
          <a:p>
            <a:endParaRPr lang="zh-CN" altLang="en-US">
              <a:ea typeface="微软雅黑" panose="020B0503020204020204" pitchFamily="34" charset="-122"/>
            </a:endParaRPr>
          </a:p>
        </p:txBody>
      </p:sp>
      <p:sp>
        <p:nvSpPr>
          <p:cNvPr id="7" name="Freeform 7"/>
          <p:cNvSpPr/>
          <p:nvPr/>
        </p:nvSpPr>
        <p:spPr bwMode="auto">
          <a:xfrm>
            <a:off x="459105" y="1377315"/>
            <a:ext cx="2532380" cy="2103755"/>
          </a:xfrm>
          <a:custGeom>
            <a:avLst/>
            <a:gdLst>
              <a:gd name="T0" fmla="*/ 579 w 1583"/>
              <a:gd name="T1" fmla="*/ 0 h 1325"/>
              <a:gd name="T2" fmla="*/ 1583 w 1583"/>
              <a:gd name="T3" fmla="*/ 0 h 1325"/>
              <a:gd name="T4" fmla="*/ 1004 w 1583"/>
              <a:gd name="T5" fmla="*/ 1325 h 1325"/>
              <a:gd name="T6" fmla="*/ 0 w 1583"/>
              <a:gd name="T7" fmla="*/ 1325 h 1325"/>
              <a:gd name="T8" fmla="*/ 579 w 1583"/>
              <a:gd name="T9" fmla="*/ 0 h 1325"/>
            </a:gdLst>
            <a:ahLst/>
            <a:cxnLst>
              <a:cxn ang="0">
                <a:pos x="T0" y="T1"/>
              </a:cxn>
              <a:cxn ang="0">
                <a:pos x="T2" y="T3"/>
              </a:cxn>
              <a:cxn ang="0">
                <a:pos x="T4" y="T5"/>
              </a:cxn>
              <a:cxn ang="0">
                <a:pos x="T6" y="T7"/>
              </a:cxn>
              <a:cxn ang="0">
                <a:pos x="T8" y="T9"/>
              </a:cxn>
            </a:cxnLst>
            <a:rect l="0" t="0" r="r" b="b"/>
            <a:pathLst>
              <a:path w="1583" h="1325">
                <a:moveTo>
                  <a:pt x="579" y="0"/>
                </a:moveTo>
                <a:lnTo>
                  <a:pt x="1583" y="0"/>
                </a:lnTo>
                <a:lnTo>
                  <a:pt x="1004" y="1325"/>
                </a:lnTo>
                <a:lnTo>
                  <a:pt x="0" y="1325"/>
                </a:lnTo>
                <a:lnTo>
                  <a:pt x="579" y="0"/>
                </a:lnTo>
                <a:close/>
              </a:path>
            </a:pathLst>
          </a:custGeom>
          <a:solidFill>
            <a:schemeClr val="accent1"/>
          </a:solidFill>
          <a:ln w="0">
            <a:noFill/>
            <a:prstDash val="solid"/>
            <a:round/>
          </a:ln>
        </p:spPr>
        <p:txBody>
          <a:bodyPr vert="horz" wrap="square" lIns="91433" tIns="45717" rIns="91433" bIns="45717" numCol="1" anchor="ctr" anchorCtr="1" compatLnSpc="1"/>
          <a:lstStyle/>
          <a:p>
            <a:r>
              <a:rPr lang="en-US" altLang="zh-CN" sz="5100" dirty="0">
                <a:solidFill>
                  <a:schemeClr val="bg1"/>
                </a:solidFill>
                <a:latin typeface="Impact" panose="020B0806030902050204" pitchFamily="34" charset="0"/>
                <a:ea typeface="微软雅黑" panose="020B0503020204020204" pitchFamily="34" charset="-122"/>
              </a:rPr>
              <a:t>06</a:t>
            </a:r>
            <a:endParaRPr lang="zh-CN" altLang="en-US" sz="5100" dirty="0">
              <a:solidFill>
                <a:schemeClr val="bg1"/>
              </a:solidFill>
              <a:latin typeface="Impact" panose="020B0806030902050204" pitchFamily="34" charset="0"/>
              <a:ea typeface="微软雅黑" panose="020B0503020204020204" pitchFamily="34" charset="-122"/>
            </a:endParaRPr>
          </a:p>
        </p:txBody>
      </p:sp>
      <p:sp>
        <p:nvSpPr>
          <p:cNvPr id="12" name="TextBox 48"/>
          <p:cNvSpPr txBox="1"/>
          <p:nvPr/>
        </p:nvSpPr>
        <p:spPr>
          <a:xfrm>
            <a:off x="2844165" y="2164398"/>
            <a:ext cx="3384550" cy="528955"/>
          </a:xfrm>
          <a:prstGeom prst="rect">
            <a:avLst/>
          </a:prstGeom>
          <a:noFill/>
        </p:spPr>
        <p:txBody>
          <a:bodyPr wrap="square" lIns="68579" tIns="34289" rIns="68579" bIns="34289" rtlCol="0">
            <a:spAutoFit/>
          </a:bodyPr>
          <a:lstStyle/>
          <a:p>
            <a:r>
              <a:rPr lang="zh-CN" altLang="en-US" sz="3000" b="1" dirty="0">
                <a:solidFill>
                  <a:schemeClr val="bg1"/>
                </a:solidFill>
                <a:latin typeface="微软雅黑" panose="020B0503020204020204" pitchFamily="34" charset="-122"/>
                <a:ea typeface="微软雅黑" panose="020B0503020204020204" pitchFamily="34" charset="-122"/>
                <a:cs typeface="+mn-ea"/>
                <a:sym typeface="+mn-lt"/>
              </a:rPr>
              <a:t>第六章</a:t>
            </a:r>
            <a:r>
              <a:rPr lang="en-US" altLang="zh-CN" sz="3000" b="1" dirty="0">
                <a:solidFill>
                  <a:schemeClr val="bg1"/>
                </a:solidFill>
                <a:latin typeface="微软雅黑" panose="020B0503020204020204" pitchFamily="34" charset="-122"/>
                <a:ea typeface="微软雅黑" panose="020B0503020204020204" pitchFamily="34" charset="-122"/>
                <a:cs typeface="+mn-ea"/>
                <a:sym typeface="+mn-lt"/>
              </a:rPr>
              <a:t> </a:t>
            </a:r>
            <a:r>
              <a:rPr lang="zh-CN" altLang="en-US" sz="3000" b="1" dirty="0">
                <a:solidFill>
                  <a:schemeClr val="bg1"/>
                </a:solidFill>
                <a:latin typeface="微软雅黑" panose="020B0503020204020204" pitchFamily="34" charset="-122"/>
                <a:ea typeface="微软雅黑" panose="020B0503020204020204" pitchFamily="34" charset="-122"/>
                <a:cs typeface="+mn-ea"/>
                <a:sym typeface="+mn-lt"/>
              </a:rPr>
              <a:t>附则</a:t>
            </a:r>
          </a:p>
        </p:txBody>
      </p:sp>
      <p:pic>
        <p:nvPicPr>
          <p:cNvPr id="4" name="图片 3" descr="25"/>
          <p:cNvPicPr>
            <a:picLocks noChangeAspect="1"/>
          </p:cNvPicPr>
          <p:nvPr/>
        </p:nvPicPr>
        <p:blipFill>
          <a:blip r:embed="rId4"/>
          <a:stretch>
            <a:fillRect/>
          </a:stretch>
        </p:blipFill>
        <p:spPr>
          <a:xfrm>
            <a:off x="6228715" y="1851660"/>
            <a:ext cx="2419985" cy="2042160"/>
          </a:xfrm>
          <a:prstGeom prst="rect">
            <a:avLst/>
          </a:prstGeom>
        </p:spPr>
      </p:pic>
      <p:pic>
        <p:nvPicPr>
          <p:cNvPr id="5" name="音频 4">
            <a:hlinkClick r:id="" action="ppaction://media"/>
          </p:cNvPr>
          <p:cNvPicPr>
            <a:picLocks noChangeAspect="1"/>
          </p:cNvPicPr>
          <p:nvPr>
            <a:audioFile r:link="rId1"/>
            <p:extLst>
              <p:ext uri="{DAA4B4D4-6D71-4841-9C94-3DE7FCFB9230}">
                <p14:media xmlns:p14="http://schemas.microsoft.com/office/powerpoint/2010/main" r:embed="rId2">
                  <p14:trim end="2670.515137"/>
                </p14:media>
              </p:ext>
            </p:extLst>
          </p:nvPr>
        </p:nvPicPr>
        <p:blipFill>
          <a:blip r:embed="rId5"/>
          <a:stretch>
            <a:fillRect/>
          </a:stretch>
        </p:blipFill>
        <p:spPr>
          <a:xfrm>
            <a:off x="8440738" y="4440238"/>
            <a:ext cx="487362" cy="487362"/>
          </a:xfrm>
          <a:prstGeom prst="rect">
            <a:avLst/>
          </a:prstGeom>
        </p:spPr>
      </p:pic>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195580"/>
            <a:ext cx="309880" cy="2882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2323465" y="195580"/>
            <a:ext cx="4638040" cy="576580"/>
            <a:chOff x="4170" y="1555"/>
            <a:chExt cx="7304" cy="908"/>
          </a:xfrm>
        </p:grpSpPr>
        <p:sp>
          <p:nvSpPr>
            <p:cNvPr id="9" name="矩形 8"/>
            <p:cNvSpPr/>
            <p:nvPr/>
          </p:nvSpPr>
          <p:spPr>
            <a:xfrm>
              <a:off x="10631" y="1782"/>
              <a:ext cx="843" cy="681"/>
            </a:xfrm>
            <a:prstGeom prst="rect">
              <a:avLst/>
            </a:prstGeom>
            <a:solidFill>
              <a:schemeClr val="accent6">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4" name="矩形 3"/>
            <p:cNvSpPr/>
            <p:nvPr/>
          </p:nvSpPr>
          <p:spPr>
            <a:xfrm>
              <a:off x="4170" y="1782"/>
              <a:ext cx="843" cy="681"/>
            </a:xfrm>
            <a:prstGeom prst="rect">
              <a:avLst/>
            </a:prstGeom>
            <a:solidFill>
              <a:schemeClr val="accent6">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5" name="流程图: 摘录 4"/>
            <p:cNvSpPr/>
            <p:nvPr/>
          </p:nvSpPr>
          <p:spPr>
            <a:xfrm rot="5400000">
              <a:off x="4005" y="1947"/>
              <a:ext cx="680" cy="350"/>
            </a:xfrm>
            <a:prstGeom prst="flowChartExtra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流程图: 摘录 6"/>
            <p:cNvSpPr/>
            <p:nvPr/>
          </p:nvSpPr>
          <p:spPr>
            <a:xfrm rot="16200000">
              <a:off x="4676" y="2125"/>
              <a:ext cx="448" cy="226"/>
            </a:xfrm>
            <a:prstGeom prst="flowChartExtra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流程图: 摘录 7"/>
            <p:cNvSpPr/>
            <p:nvPr/>
          </p:nvSpPr>
          <p:spPr>
            <a:xfrm rot="5400000">
              <a:off x="10520" y="2125"/>
              <a:ext cx="448" cy="226"/>
            </a:xfrm>
            <a:prstGeom prst="flowChartExtra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流程图: 摘录 9"/>
            <p:cNvSpPr/>
            <p:nvPr/>
          </p:nvSpPr>
          <p:spPr>
            <a:xfrm rot="16200000">
              <a:off x="10959" y="1948"/>
              <a:ext cx="680" cy="350"/>
            </a:xfrm>
            <a:prstGeom prst="flowChartExtra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787" y="1555"/>
              <a:ext cx="6070" cy="68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sp>
        <p:nvSpPr>
          <p:cNvPr id="12" name="文本框 11"/>
          <p:cNvSpPr txBox="1"/>
          <p:nvPr/>
        </p:nvSpPr>
        <p:spPr>
          <a:xfrm>
            <a:off x="2817495" y="195580"/>
            <a:ext cx="3371850" cy="368300"/>
          </a:xfrm>
          <a:prstGeom prst="rect">
            <a:avLst/>
          </a:prstGeom>
          <a:noFill/>
        </p:spPr>
        <p:txBody>
          <a:bodyPr wrap="square" rtlCol="0">
            <a:spAutoFit/>
          </a:bodyPr>
          <a:lstStyle/>
          <a:p>
            <a:pPr algn="ctr"/>
            <a:r>
              <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第六章  附则</a:t>
            </a:r>
          </a:p>
        </p:txBody>
      </p:sp>
      <p:sp>
        <p:nvSpPr>
          <p:cNvPr id="3" name="文本框 2"/>
          <p:cNvSpPr txBox="1"/>
          <p:nvPr/>
        </p:nvSpPr>
        <p:spPr>
          <a:xfrm>
            <a:off x="1071245" y="1021715"/>
            <a:ext cx="7001510" cy="3938270"/>
          </a:xfrm>
          <a:prstGeom prst="rect">
            <a:avLst/>
          </a:prstGeom>
          <a:noFill/>
        </p:spPr>
        <p:txBody>
          <a:bodyPr wrap="square" rtlCol="0">
            <a:spAutoFit/>
          </a:bodyPr>
          <a:lstStyle/>
          <a:p>
            <a:pPr>
              <a:lnSpc>
                <a:spcPts val="1500"/>
              </a:lnSpc>
              <a:spcBef>
                <a:spcPts val="0"/>
              </a:spcBef>
              <a:spcAft>
                <a:spcPts val="0"/>
              </a:spcAft>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第十三条   本办法所指江门市高层次人才由《江门市高层次人才目录分类》确定。</a:t>
            </a:r>
          </a:p>
          <a:p>
            <a:pPr>
              <a:lnSpc>
                <a:spcPts val="1500"/>
              </a:lnSpc>
              <a:spcBef>
                <a:spcPts val="0"/>
              </a:spcBef>
              <a:spcAft>
                <a:spcPts val="0"/>
              </a:spcAft>
            </a:pP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ts val="1500"/>
              </a:lnSpc>
              <a:spcBef>
                <a:spcPts val="0"/>
              </a:spcBef>
              <a:spcAft>
                <a:spcPts val="0"/>
              </a:spcAft>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第十四条   本办法所指欧洲企业，包括欧洲国家直接投资企业，欧洲国家通过第三国</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（地区）转投资企业等，且企业在鹤山注册、税务征管关系及统计关系在鹤山市范围内、具有独立法人资格、实行独立核算、有健全的财务制度。</a:t>
            </a:r>
          </a:p>
          <a:p>
            <a:pPr>
              <a:lnSpc>
                <a:spcPts val="1500"/>
              </a:lnSpc>
              <a:spcBef>
                <a:spcPts val="0"/>
              </a:spcBef>
              <a:spcAft>
                <a:spcPts val="0"/>
              </a:spcAft>
            </a:pP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ts val="1500"/>
              </a:lnSpc>
              <a:spcBef>
                <a:spcPts val="0"/>
              </a:spcBef>
              <a:spcAft>
                <a:spcPts val="0"/>
              </a:spcAft>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第十五条   申报人和申报单位应当如实提供申请材料，对材料完整性、真实性和准确性负责。申报人有违法违规、虚报申报、承诺与事实不符等行为，经查实后收回已发放的财政补贴资金，不再受理该用人单位柔性引才补贴申请，并将失信信息纳入市公共信用信息管理系统。涉嫌犯罪的，移送司法机关依法追究刑事责任。</a:t>
            </a:r>
          </a:p>
          <a:p>
            <a:pPr>
              <a:lnSpc>
                <a:spcPts val="1500"/>
              </a:lnSpc>
              <a:spcBef>
                <a:spcPts val="0"/>
              </a:spcBef>
              <a:spcAft>
                <a:spcPts val="0"/>
              </a:spcAft>
            </a:pP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ts val="1500"/>
              </a:lnSpc>
              <a:spcBef>
                <a:spcPts val="0"/>
              </a:spcBef>
              <a:spcAft>
                <a:spcPts val="0"/>
              </a:spcAft>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第十六条   引进的柔性人才补贴所需经费在市人才发展专项经费中列支。公务员和参照公务员法管理单位工作人员不列入享受范围。</a:t>
            </a:r>
          </a:p>
          <a:p>
            <a:pPr>
              <a:lnSpc>
                <a:spcPts val="1500"/>
              </a:lnSpc>
              <a:spcBef>
                <a:spcPts val="0"/>
              </a:spcBef>
              <a:spcAft>
                <a:spcPts val="0"/>
              </a:spcAft>
            </a:pP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ts val="1500"/>
              </a:lnSpc>
              <a:spcBef>
                <a:spcPts val="0"/>
              </a:spcBef>
              <a:spcAft>
                <a:spcPts val="0"/>
              </a:spcAft>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第十七条   本办法与国家、省、江门市及我市其他现行政策有重复、交叉的，按照“从高、从优、不重复”的原则执行。</a:t>
            </a:r>
          </a:p>
          <a:p>
            <a:pPr>
              <a:lnSpc>
                <a:spcPts val="1500"/>
              </a:lnSpc>
              <a:spcBef>
                <a:spcPts val="0"/>
              </a:spcBef>
              <a:spcAft>
                <a:spcPts val="0"/>
              </a:spcAft>
            </a:pP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ts val="1500"/>
              </a:lnSpc>
              <a:spcBef>
                <a:spcPts val="0"/>
              </a:spcBef>
              <a:spcAft>
                <a:spcPts val="0"/>
              </a:spcAft>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第十八条   本办法自2022年6月13日起施行，有效期为三年。</a:t>
            </a:r>
          </a:p>
          <a:p>
            <a:pPr>
              <a:lnSpc>
                <a:spcPts val="1500"/>
              </a:lnSpc>
              <a:spcBef>
                <a:spcPts val="0"/>
              </a:spcBef>
              <a:spcAft>
                <a:spcPts val="0"/>
              </a:spcAft>
            </a:pP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ts val="1500"/>
              </a:lnSpc>
              <a:spcBef>
                <a:spcPts val="0"/>
              </a:spcBef>
              <a:spcAft>
                <a:spcPts val="0"/>
              </a:spcAft>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第十九条   本办法由市人力资源社会保障局、市委组织部负责解释。</a:t>
            </a:r>
          </a:p>
        </p:txBody>
      </p:sp>
      <p:pic>
        <p:nvPicPr>
          <p:cNvPr id="14" name="音频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spTree>
  </p:cSld>
  <p:clrMapOvr>
    <a:masterClrMapping/>
  </p:clrMapOvr>
  <p:transition advTm="1114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0" y="1779905"/>
            <a:ext cx="9146540" cy="1298575"/>
          </a:xfrm>
          <a:prstGeom prst="rect">
            <a:avLst/>
          </a:prstGeom>
          <a:solidFill>
            <a:schemeClr val="accent2"/>
          </a:solidFill>
          <a:ln w="0">
            <a:noFill/>
            <a:prstDash val="solid"/>
            <a:miter lim="800000"/>
          </a:ln>
        </p:spPr>
        <p:txBody>
          <a:bodyPr vert="horz" wrap="square" lIns="91433" tIns="45717" rIns="91433" bIns="45717" numCol="1" anchor="t" anchorCtr="0" compatLnSpc="1"/>
          <a:lstStyle/>
          <a:p>
            <a:endParaRPr lang="zh-CN" altLang="en-US">
              <a:ea typeface="微软雅黑" panose="020B0503020204020204" pitchFamily="34" charset="-122"/>
            </a:endParaRPr>
          </a:p>
        </p:txBody>
      </p:sp>
      <p:sp>
        <p:nvSpPr>
          <p:cNvPr id="7" name="Freeform 7"/>
          <p:cNvSpPr/>
          <p:nvPr/>
        </p:nvSpPr>
        <p:spPr bwMode="auto">
          <a:xfrm>
            <a:off x="459105" y="1377315"/>
            <a:ext cx="2532380" cy="2103755"/>
          </a:xfrm>
          <a:custGeom>
            <a:avLst/>
            <a:gdLst>
              <a:gd name="T0" fmla="*/ 579 w 1583"/>
              <a:gd name="T1" fmla="*/ 0 h 1325"/>
              <a:gd name="T2" fmla="*/ 1583 w 1583"/>
              <a:gd name="T3" fmla="*/ 0 h 1325"/>
              <a:gd name="T4" fmla="*/ 1004 w 1583"/>
              <a:gd name="T5" fmla="*/ 1325 h 1325"/>
              <a:gd name="T6" fmla="*/ 0 w 1583"/>
              <a:gd name="T7" fmla="*/ 1325 h 1325"/>
              <a:gd name="T8" fmla="*/ 579 w 1583"/>
              <a:gd name="T9" fmla="*/ 0 h 1325"/>
            </a:gdLst>
            <a:ahLst/>
            <a:cxnLst>
              <a:cxn ang="0">
                <a:pos x="T0" y="T1"/>
              </a:cxn>
              <a:cxn ang="0">
                <a:pos x="T2" y="T3"/>
              </a:cxn>
              <a:cxn ang="0">
                <a:pos x="T4" y="T5"/>
              </a:cxn>
              <a:cxn ang="0">
                <a:pos x="T6" y="T7"/>
              </a:cxn>
              <a:cxn ang="0">
                <a:pos x="T8" y="T9"/>
              </a:cxn>
            </a:cxnLst>
            <a:rect l="0" t="0" r="r" b="b"/>
            <a:pathLst>
              <a:path w="1583" h="1325">
                <a:moveTo>
                  <a:pt x="579" y="0"/>
                </a:moveTo>
                <a:lnTo>
                  <a:pt x="1583" y="0"/>
                </a:lnTo>
                <a:lnTo>
                  <a:pt x="1004" y="1325"/>
                </a:lnTo>
                <a:lnTo>
                  <a:pt x="0" y="1325"/>
                </a:lnTo>
                <a:lnTo>
                  <a:pt x="579" y="0"/>
                </a:lnTo>
                <a:close/>
              </a:path>
            </a:pathLst>
          </a:custGeom>
          <a:solidFill>
            <a:schemeClr val="accent1"/>
          </a:solidFill>
          <a:ln w="0">
            <a:noFill/>
            <a:prstDash val="solid"/>
            <a:round/>
          </a:ln>
        </p:spPr>
        <p:txBody>
          <a:bodyPr vert="horz" wrap="square" lIns="91433" tIns="45717" rIns="91433" bIns="45717" numCol="1" anchor="ctr" anchorCtr="1" compatLnSpc="1"/>
          <a:lstStyle/>
          <a:p>
            <a:r>
              <a:rPr lang="en-US" altLang="zh-CN" sz="5100" dirty="0">
                <a:solidFill>
                  <a:schemeClr val="bg1"/>
                </a:solidFill>
                <a:latin typeface="Impact" panose="020B0806030902050204" pitchFamily="34" charset="0"/>
                <a:ea typeface="微软雅黑" panose="020B0503020204020204" pitchFamily="34" charset="-122"/>
              </a:rPr>
              <a:t>01</a:t>
            </a:r>
            <a:endParaRPr lang="zh-CN" altLang="en-US" sz="5100" dirty="0">
              <a:solidFill>
                <a:schemeClr val="bg1"/>
              </a:solidFill>
              <a:latin typeface="Impact" panose="020B0806030902050204" pitchFamily="34" charset="0"/>
              <a:ea typeface="微软雅黑" panose="020B0503020204020204" pitchFamily="34" charset="-122"/>
            </a:endParaRPr>
          </a:p>
        </p:txBody>
      </p:sp>
      <p:sp>
        <p:nvSpPr>
          <p:cNvPr id="12" name="TextBox 48"/>
          <p:cNvSpPr txBox="1"/>
          <p:nvPr/>
        </p:nvSpPr>
        <p:spPr>
          <a:xfrm>
            <a:off x="2844165" y="2139950"/>
            <a:ext cx="5050155" cy="528955"/>
          </a:xfrm>
          <a:prstGeom prst="rect">
            <a:avLst/>
          </a:prstGeom>
          <a:noFill/>
        </p:spPr>
        <p:txBody>
          <a:bodyPr wrap="square" lIns="68579" tIns="34289" rIns="68579" bIns="34289" rtlCol="0">
            <a:spAutoFit/>
          </a:bodyPr>
          <a:lstStyle/>
          <a:p>
            <a:r>
              <a:rPr lang="zh-CN" altLang="en-US" sz="3000" b="1" dirty="0">
                <a:solidFill>
                  <a:schemeClr val="bg1"/>
                </a:solidFill>
                <a:latin typeface="微软雅黑" panose="020B0503020204020204" pitchFamily="34" charset="-122"/>
                <a:ea typeface="微软雅黑" panose="020B0503020204020204" pitchFamily="34" charset="-122"/>
                <a:cs typeface="+mn-ea"/>
                <a:sym typeface="+mn-lt"/>
              </a:rPr>
              <a:t>第一章</a:t>
            </a:r>
            <a:r>
              <a:rPr lang="en-US" altLang="zh-CN" sz="3000" b="1" dirty="0">
                <a:solidFill>
                  <a:schemeClr val="bg1"/>
                </a:solidFill>
                <a:latin typeface="微软雅黑" panose="020B0503020204020204" pitchFamily="34" charset="-122"/>
                <a:ea typeface="微软雅黑" panose="020B0503020204020204" pitchFamily="34" charset="-122"/>
                <a:cs typeface="+mn-ea"/>
                <a:sym typeface="+mn-lt"/>
              </a:rPr>
              <a:t>  </a:t>
            </a:r>
            <a:r>
              <a:rPr lang="zh-CN" altLang="en-US" sz="3000" b="1" dirty="0">
                <a:solidFill>
                  <a:schemeClr val="bg1"/>
                </a:solidFill>
                <a:latin typeface="微软雅黑" panose="020B0503020204020204" pitchFamily="34" charset="-122"/>
                <a:ea typeface="微软雅黑" panose="020B0503020204020204" pitchFamily="34" charset="-122"/>
                <a:cs typeface="+mn-ea"/>
                <a:sym typeface="+mn-lt"/>
              </a:rPr>
              <a:t>总则</a:t>
            </a:r>
          </a:p>
        </p:txBody>
      </p:sp>
      <p:pic>
        <p:nvPicPr>
          <p:cNvPr id="4" name="图片 3" descr="3"/>
          <p:cNvPicPr>
            <a:picLocks noChangeAspect="1"/>
          </p:cNvPicPr>
          <p:nvPr/>
        </p:nvPicPr>
        <p:blipFill>
          <a:blip r:embed="rId5"/>
          <a:stretch>
            <a:fillRect/>
          </a:stretch>
        </p:blipFill>
        <p:spPr>
          <a:xfrm>
            <a:off x="5940425" y="2139950"/>
            <a:ext cx="2893695" cy="1786255"/>
          </a:xfrm>
          <a:prstGeom prst="rect">
            <a:avLst/>
          </a:prstGeom>
        </p:spPr>
      </p:pic>
      <p:pic>
        <p:nvPicPr>
          <p:cNvPr id="2" name="音频 1">
            <a:hlinkClick r:id="" action="ppaction://media"/>
          </p:cNvPr>
          <p:cNvPicPr>
            <a:picLocks noChangeAspect="1"/>
          </p:cNvPicPr>
          <p:nvPr>
            <a:audioFile r:link="rId1"/>
            <p:extLst>
              <p:ext uri="{DAA4B4D4-6D71-4841-9C94-3DE7FCFB9230}">
                <p14:media xmlns:p14="http://schemas.microsoft.com/office/powerpoint/2010/main" r:embed="rId2">
                  <p14:trim end="4513.297363"/>
                </p14:media>
              </p:ext>
            </p:extLst>
          </p:nvPr>
        </p:nvPicPr>
        <p:blipFill>
          <a:blip r:embed="rId6"/>
          <a:stretch>
            <a:fillRect/>
          </a:stretch>
        </p:blipFill>
        <p:spPr>
          <a:xfrm>
            <a:off x="8440738" y="4440238"/>
            <a:ext cx="487362" cy="487362"/>
          </a:xfrm>
          <a:prstGeom prst="rect">
            <a:avLst/>
          </a:prstGeom>
        </p:spPr>
      </p:pic>
    </p:spTree>
  </p:cSld>
  <p:clrMapOvr>
    <a:masterClrMapping/>
  </p:clrMapOvr>
  <p:transition spd="med" advTm="406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195580"/>
            <a:ext cx="309880" cy="2882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2235835" y="771525"/>
            <a:ext cx="4638040" cy="576580"/>
            <a:chOff x="4170" y="1555"/>
            <a:chExt cx="7304" cy="908"/>
          </a:xfrm>
        </p:grpSpPr>
        <p:sp>
          <p:nvSpPr>
            <p:cNvPr id="9" name="矩形 8"/>
            <p:cNvSpPr/>
            <p:nvPr/>
          </p:nvSpPr>
          <p:spPr>
            <a:xfrm>
              <a:off x="10631" y="1782"/>
              <a:ext cx="843" cy="681"/>
            </a:xfrm>
            <a:prstGeom prst="rect">
              <a:avLst/>
            </a:prstGeom>
            <a:solidFill>
              <a:schemeClr val="accent6">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4" name="矩形 3"/>
            <p:cNvSpPr/>
            <p:nvPr/>
          </p:nvSpPr>
          <p:spPr>
            <a:xfrm>
              <a:off x="4170" y="1782"/>
              <a:ext cx="843" cy="681"/>
            </a:xfrm>
            <a:prstGeom prst="rect">
              <a:avLst/>
            </a:prstGeom>
            <a:solidFill>
              <a:schemeClr val="accent6">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5" name="流程图: 摘录 4"/>
            <p:cNvSpPr/>
            <p:nvPr/>
          </p:nvSpPr>
          <p:spPr>
            <a:xfrm rot="5400000">
              <a:off x="4005" y="1947"/>
              <a:ext cx="680" cy="350"/>
            </a:xfrm>
            <a:prstGeom prst="flowChartExtra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流程图: 摘录 6"/>
            <p:cNvSpPr/>
            <p:nvPr/>
          </p:nvSpPr>
          <p:spPr>
            <a:xfrm rot="16200000">
              <a:off x="4676" y="2125"/>
              <a:ext cx="448" cy="226"/>
            </a:xfrm>
            <a:prstGeom prst="flowChartExtra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流程图: 摘录 7"/>
            <p:cNvSpPr/>
            <p:nvPr/>
          </p:nvSpPr>
          <p:spPr>
            <a:xfrm rot="5400000">
              <a:off x="10520" y="2125"/>
              <a:ext cx="448" cy="226"/>
            </a:xfrm>
            <a:prstGeom prst="flowChartExtra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流程图: 摘录 9"/>
            <p:cNvSpPr/>
            <p:nvPr/>
          </p:nvSpPr>
          <p:spPr>
            <a:xfrm rot="16200000">
              <a:off x="10959" y="1948"/>
              <a:ext cx="680" cy="350"/>
            </a:xfrm>
            <a:prstGeom prst="flowChartExtra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787" y="1555"/>
              <a:ext cx="6070" cy="68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sp>
        <p:nvSpPr>
          <p:cNvPr id="12" name="文本框 11"/>
          <p:cNvSpPr txBox="1"/>
          <p:nvPr/>
        </p:nvSpPr>
        <p:spPr>
          <a:xfrm>
            <a:off x="2868930" y="803275"/>
            <a:ext cx="3371850" cy="368300"/>
          </a:xfrm>
          <a:prstGeom prst="rect">
            <a:avLst/>
          </a:prstGeom>
          <a:noFill/>
        </p:spPr>
        <p:txBody>
          <a:bodyPr wrap="square" rtlCol="0">
            <a:spAutoFit/>
          </a:bodyPr>
          <a:lstStyle/>
          <a:p>
            <a:pPr algn="ctr"/>
            <a:r>
              <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第一章  总则</a:t>
            </a:r>
          </a:p>
        </p:txBody>
      </p:sp>
      <p:sp>
        <p:nvSpPr>
          <p:cNvPr id="15" name="文本框 14"/>
          <p:cNvSpPr txBox="1"/>
          <p:nvPr/>
        </p:nvSpPr>
        <p:spPr>
          <a:xfrm>
            <a:off x="1261110" y="1635760"/>
            <a:ext cx="6805295" cy="1383665"/>
          </a:xfrm>
          <a:prstGeom prst="rect">
            <a:avLst/>
          </a:prstGeom>
          <a:noFill/>
        </p:spPr>
        <p:txBody>
          <a:bodyPr wrap="squar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第一条</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p>
          <a:p>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为深入推进“人才倍增”工程，建立更加开放、更加灵活的人才引进和使用机制，重点引进我市经济社会发展各领域急需紧缺人才，根据《关于进一步集聚新时代人才建设人才强市的意见》（江府〔2019〕1号）、《关于进一步加强新时代人才工作的意见》（鹤府〔2021〕6号）精神，结合我市实际，制定本办法。</a:t>
            </a:r>
          </a:p>
        </p:txBody>
      </p:sp>
      <p:sp>
        <p:nvSpPr>
          <p:cNvPr id="18" name="文本框 17"/>
          <p:cNvSpPr txBox="1"/>
          <p:nvPr/>
        </p:nvSpPr>
        <p:spPr>
          <a:xfrm>
            <a:off x="1261110" y="3419475"/>
            <a:ext cx="6805295" cy="953135"/>
          </a:xfrm>
          <a:prstGeom prst="rect">
            <a:avLst/>
          </a:prstGeom>
          <a:noFill/>
        </p:spPr>
        <p:txBody>
          <a:bodyPr wrap="squar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第二条</a:t>
            </a:r>
          </a:p>
          <a:p>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本办法所称柔性引才，是指我市用人单位通过顾问指导、短期兼职、项目合作、退休返聘等方式，引进的人事、劳动、社保关系不在我市的人才。</a:t>
            </a:r>
          </a:p>
        </p:txBody>
      </p:sp>
      <p:pic>
        <p:nvPicPr>
          <p:cNvPr id="6" name="音频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cSld>
  <p:clrMapOvr>
    <a:masterClrMapping/>
  </p:clrMapOvr>
  <p:transition advTm="520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195580"/>
            <a:ext cx="309880" cy="2882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2235835" y="771525"/>
            <a:ext cx="4638040" cy="576580"/>
            <a:chOff x="4170" y="1555"/>
            <a:chExt cx="7304" cy="908"/>
          </a:xfrm>
        </p:grpSpPr>
        <p:sp>
          <p:nvSpPr>
            <p:cNvPr id="9" name="矩形 8"/>
            <p:cNvSpPr/>
            <p:nvPr/>
          </p:nvSpPr>
          <p:spPr>
            <a:xfrm>
              <a:off x="10631" y="1782"/>
              <a:ext cx="843" cy="681"/>
            </a:xfrm>
            <a:prstGeom prst="rect">
              <a:avLst/>
            </a:prstGeom>
            <a:solidFill>
              <a:schemeClr val="accent6">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4" name="矩形 3"/>
            <p:cNvSpPr/>
            <p:nvPr/>
          </p:nvSpPr>
          <p:spPr>
            <a:xfrm>
              <a:off x="4170" y="1782"/>
              <a:ext cx="843" cy="681"/>
            </a:xfrm>
            <a:prstGeom prst="rect">
              <a:avLst/>
            </a:prstGeom>
            <a:solidFill>
              <a:schemeClr val="accent6">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5" name="流程图: 摘录 4"/>
            <p:cNvSpPr/>
            <p:nvPr/>
          </p:nvSpPr>
          <p:spPr>
            <a:xfrm rot="5400000">
              <a:off x="4005" y="1947"/>
              <a:ext cx="680" cy="350"/>
            </a:xfrm>
            <a:prstGeom prst="flowChartExtra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流程图: 摘录 6"/>
            <p:cNvSpPr/>
            <p:nvPr/>
          </p:nvSpPr>
          <p:spPr>
            <a:xfrm rot="16200000">
              <a:off x="4676" y="2125"/>
              <a:ext cx="448" cy="226"/>
            </a:xfrm>
            <a:prstGeom prst="flowChartExtra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流程图: 摘录 7"/>
            <p:cNvSpPr/>
            <p:nvPr/>
          </p:nvSpPr>
          <p:spPr>
            <a:xfrm rot="5400000">
              <a:off x="10520" y="2125"/>
              <a:ext cx="448" cy="226"/>
            </a:xfrm>
            <a:prstGeom prst="flowChartExtra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流程图: 摘录 9"/>
            <p:cNvSpPr/>
            <p:nvPr/>
          </p:nvSpPr>
          <p:spPr>
            <a:xfrm rot="16200000">
              <a:off x="10959" y="1948"/>
              <a:ext cx="680" cy="350"/>
            </a:xfrm>
            <a:prstGeom prst="flowChartExtra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787" y="1555"/>
              <a:ext cx="6070" cy="68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sp>
        <p:nvSpPr>
          <p:cNvPr id="12" name="文本框 11"/>
          <p:cNvSpPr txBox="1"/>
          <p:nvPr/>
        </p:nvSpPr>
        <p:spPr>
          <a:xfrm>
            <a:off x="2868930" y="803275"/>
            <a:ext cx="3371850" cy="368300"/>
          </a:xfrm>
          <a:prstGeom prst="rect">
            <a:avLst/>
          </a:prstGeom>
          <a:noFill/>
        </p:spPr>
        <p:txBody>
          <a:bodyPr wrap="square" rtlCol="0">
            <a:spAutoFit/>
          </a:bodyPr>
          <a:lstStyle/>
          <a:p>
            <a:pPr algn="ctr"/>
            <a:r>
              <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第一章  总则</a:t>
            </a:r>
          </a:p>
        </p:txBody>
      </p:sp>
      <p:sp>
        <p:nvSpPr>
          <p:cNvPr id="15" name="文本框 14"/>
          <p:cNvSpPr txBox="1"/>
          <p:nvPr/>
        </p:nvSpPr>
        <p:spPr>
          <a:xfrm>
            <a:off x="1261110" y="1635760"/>
            <a:ext cx="7025640" cy="1599565"/>
          </a:xfrm>
          <a:prstGeom prst="rect">
            <a:avLst/>
          </a:prstGeom>
          <a:noFill/>
        </p:spPr>
        <p:txBody>
          <a:bodyPr wrap="squar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第三条</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p>
          <a:p>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《办法》所指用人单位的范围：</a:t>
            </a:r>
          </a:p>
          <a:p>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（一）在我市注册、具有独立法人资格、设立时间在1年以上（含一年）的企业；</a:t>
            </a:r>
          </a:p>
          <a:p>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（二）在我市注册、具有独立法人资格的事业单位（参照公务员法管理事业单位除外）。</a:t>
            </a:r>
          </a:p>
        </p:txBody>
      </p:sp>
      <p:pic>
        <p:nvPicPr>
          <p:cNvPr id="3" name="音频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cSld>
  <p:clrMapOvr>
    <a:masterClrMapping/>
  </p:clrMapOvr>
  <p:transition advTm="262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0" y="1779905"/>
            <a:ext cx="9146540" cy="1298575"/>
          </a:xfrm>
          <a:prstGeom prst="rect">
            <a:avLst/>
          </a:prstGeom>
          <a:solidFill>
            <a:schemeClr val="accent2"/>
          </a:solidFill>
          <a:ln w="0">
            <a:noFill/>
            <a:prstDash val="solid"/>
            <a:miter lim="800000"/>
          </a:ln>
        </p:spPr>
        <p:txBody>
          <a:bodyPr vert="horz" wrap="square" lIns="91433" tIns="45717" rIns="91433" bIns="45717" numCol="1" anchor="t" anchorCtr="0" compatLnSpc="1"/>
          <a:lstStyle/>
          <a:p>
            <a:endParaRPr lang="zh-CN" altLang="en-US">
              <a:ea typeface="微软雅黑" panose="020B0503020204020204" pitchFamily="34" charset="-122"/>
            </a:endParaRPr>
          </a:p>
        </p:txBody>
      </p:sp>
      <p:sp>
        <p:nvSpPr>
          <p:cNvPr id="7" name="Freeform 7"/>
          <p:cNvSpPr/>
          <p:nvPr/>
        </p:nvSpPr>
        <p:spPr bwMode="auto">
          <a:xfrm>
            <a:off x="459105" y="1377315"/>
            <a:ext cx="2532380" cy="2103755"/>
          </a:xfrm>
          <a:custGeom>
            <a:avLst/>
            <a:gdLst>
              <a:gd name="T0" fmla="*/ 579 w 1583"/>
              <a:gd name="T1" fmla="*/ 0 h 1325"/>
              <a:gd name="T2" fmla="*/ 1583 w 1583"/>
              <a:gd name="T3" fmla="*/ 0 h 1325"/>
              <a:gd name="T4" fmla="*/ 1004 w 1583"/>
              <a:gd name="T5" fmla="*/ 1325 h 1325"/>
              <a:gd name="T6" fmla="*/ 0 w 1583"/>
              <a:gd name="T7" fmla="*/ 1325 h 1325"/>
              <a:gd name="T8" fmla="*/ 579 w 1583"/>
              <a:gd name="T9" fmla="*/ 0 h 1325"/>
            </a:gdLst>
            <a:ahLst/>
            <a:cxnLst>
              <a:cxn ang="0">
                <a:pos x="T0" y="T1"/>
              </a:cxn>
              <a:cxn ang="0">
                <a:pos x="T2" y="T3"/>
              </a:cxn>
              <a:cxn ang="0">
                <a:pos x="T4" y="T5"/>
              </a:cxn>
              <a:cxn ang="0">
                <a:pos x="T6" y="T7"/>
              </a:cxn>
              <a:cxn ang="0">
                <a:pos x="T8" y="T9"/>
              </a:cxn>
            </a:cxnLst>
            <a:rect l="0" t="0" r="r" b="b"/>
            <a:pathLst>
              <a:path w="1583" h="1325">
                <a:moveTo>
                  <a:pt x="579" y="0"/>
                </a:moveTo>
                <a:lnTo>
                  <a:pt x="1583" y="0"/>
                </a:lnTo>
                <a:lnTo>
                  <a:pt x="1004" y="1325"/>
                </a:lnTo>
                <a:lnTo>
                  <a:pt x="0" y="1325"/>
                </a:lnTo>
                <a:lnTo>
                  <a:pt x="579" y="0"/>
                </a:lnTo>
                <a:close/>
              </a:path>
            </a:pathLst>
          </a:custGeom>
          <a:solidFill>
            <a:schemeClr val="accent1"/>
          </a:solidFill>
          <a:ln w="0">
            <a:noFill/>
            <a:prstDash val="solid"/>
            <a:round/>
          </a:ln>
        </p:spPr>
        <p:txBody>
          <a:bodyPr vert="horz" wrap="square" lIns="91433" tIns="45717" rIns="91433" bIns="45717" numCol="1" anchor="ctr" anchorCtr="1" compatLnSpc="1"/>
          <a:lstStyle/>
          <a:p>
            <a:r>
              <a:rPr lang="en-US" altLang="zh-CN" sz="5100" dirty="0">
                <a:solidFill>
                  <a:schemeClr val="bg1"/>
                </a:solidFill>
                <a:latin typeface="Impact" panose="020B0806030902050204" pitchFamily="34" charset="0"/>
                <a:ea typeface="微软雅黑" panose="020B0503020204020204" pitchFamily="34" charset="-122"/>
              </a:rPr>
              <a:t>02</a:t>
            </a:r>
            <a:endParaRPr lang="zh-CN" altLang="en-US" sz="5100" dirty="0">
              <a:solidFill>
                <a:schemeClr val="bg1"/>
              </a:solidFill>
              <a:latin typeface="Impact" panose="020B0806030902050204" pitchFamily="34" charset="0"/>
              <a:ea typeface="微软雅黑" panose="020B0503020204020204" pitchFamily="34" charset="-122"/>
            </a:endParaRPr>
          </a:p>
        </p:txBody>
      </p:sp>
      <p:sp>
        <p:nvSpPr>
          <p:cNvPr id="12" name="TextBox 48"/>
          <p:cNvSpPr txBox="1"/>
          <p:nvPr/>
        </p:nvSpPr>
        <p:spPr>
          <a:xfrm>
            <a:off x="2844165" y="2139950"/>
            <a:ext cx="5050155" cy="528955"/>
          </a:xfrm>
          <a:prstGeom prst="rect">
            <a:avLst/>
          </a:prstGeom>
          <a:noFill/>
        </p:spPr>
        <p:txBody>
          <a:bodyPr wrap="square" lIns="68579" tIns="34289" rIns="68579" bIns="34289" rtlCol="0">
            <a:spAutoFit/>
          </a:bodyPr>
          <a:lstStyle/>
          <a:p>
            <a:r>
              <a:rPr lang="zh-CN" altLang="en-US" sz="3000" b="1" dirty="0">
                <a:solidFill>
                  <a:schemeClr val="bg1"/>
                </a:solidFill>
                <a:latin typeface="微软雅黑" panose="020B0503020204020204" pitchFamily="34" charset="-122"/>
                <a:ea typeface="微软雅黑" panose="020B0503020204020204" pitchFamily="34" charset="-122"/>
                <a:cs typeface="+mn-ea"/>
                <a:sym typeface="+mn-lt"/>
              </a:rPr>
              <a:t>第二章</a:t>
            </a:r>
            <a:r>
              <a:rPr lang="en-US" altLang="zh-CN" sz="3000" b="1" dirty="0">
                <a:solidFill>
                  <a:schemeClr val="bg1"/>
                </a:solidFill>
                <a:latin typeface="微软雅黑" panose="020B0503020204020204" pitchFamily="34" charset="-122"/>
                <a:ea typeface="微软雅黑" panose="020B0503020204020204" pitchFamily="34" charset="-122"/>
                <a:cs typeface="+mn-ea"/>
                <a:sym typeface="+mn-lt"/>
              </a:rPr>
              <a:t> </a:t>
            </a:r>
            <a:r>
              <a:rPr lang="zh-CN" altLang="en-US" sz="3000" b="1" dirty="0">
                <a:solidFill>
                  <a:schemeClr val="bg1"/>
                </a:solidFill>
                <a:latin typeface="微软雅黑" panose="020B0503020204020204" pitchFamily="34" charset="-122"/>
                <a:ea typeface="微软雅黑" panose="020B0503020204020204" pitchFamily="34" charset="-122"/>
                <a:cs typeface="+mn-ea"/>
                <a:sym typeface="+mn-lt"/>
              </a:rPr>
              <a:t> 引才对象</a:t>
            </a:r>
          </a:p>
        </p:txBody>
      </p:sp>
      <p:pic>
        <p:nvPicPr>
          <p:cNvPr id="2" name="图片 1" descr="5"/>
          <p:cNvPicPr>
            <a:picLocks noChangeAspect="1"/>
          </p:cNvPicPr>
          <p:nvPr/>
        </p:nvPicPr>
        <p:blipFill>
          <a:blip r:embed="rId4"/>
          <a:stretch>
            <a:fillRect/>
          </a:stretch>
        </p:blipFill>
        <p:spPr>
          <a:xfrm>
            <a:off x="6516370" y="2355850"/>
            <a:ext cx="2172335" cy="1635760"/>
          </a:xfrm>
          <a:prstGeom prst="rect">
            <a:avLst/>
          </a:prstGeom>
        </p:spPr>
      </p:pic>
      <p:pic>
        <p:nvPicPr>
          <p:cNvPr id="3" name="音频 2">
            <a:hlinkClick r:id="" action="ppaction://media"/>
          </p:cNvPr>
          <p:cNvPicPr>
            <a:picLocks noChangeAspect="1"/>
          </p:cNvPicPr>
          <p:nvPr>
            <a:audioFile r:link="rId1"/>
            <p:extLst>
              <p:ext uri="{DAA4B4D4-6D71-4841-9C94-3DE7FCFB9230}">
                <p14:media xmlns:p14="http://schemas.microsoft.com/office/powerpoint/2010/main" r:embed="rId2">
                  <p14:trim end="2927.477783"/>
                </p14:media>
              </p:ext>
            </p:extLst>
          </p:nvPr>
        </p:nvPicPr>
        <p:blipFill>
          <a:blip r:embed="rId5"/>
          <a:stretch>
            <a:fillRect/>
          </a:stretch>
        </p:blipFill>
        <p:spPr>
          <a:xfrm>
            <a:off x="8440738" y="4440238"/>
            <a:ext cx="487362" cy="487362"/>
          </a:xfrm>
          <a:prstGeom prst="rect">
            <a:avLst/>
          </a:prstGeom>
        </p:spPr>
      </p:pic>
    </p:spTree>
  </p:cSld>
  <p:clrMapOvr>
    <a:masterClrMapping/>
  </p:clrMapOvr>
  <p:transition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195580"/>
            <a:ext cx="309880" cy="2882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2235835" y="771525"/>
            <a:ext cx="4638040" cy="576580"/>
            <a:chOff x="4170" y="1555"/>
            <a:chExt cx="7304" cy="908"/>
          </a:xfrm>
        </p:grpSpPr>
        <p:sp>
          <p:nvSpPr>
            <p:cNvPr id="9" name="矩形 8"/>
            <p:cNvSpPr/>
            <p:nvPr/>
          </p:nvSpPr>
          <p:spPr>
            <a:xfrm>
              <a:off x="10631" y="1782"/>
              <a:ext cx="843" cy="681"/>
            </a:xfrm>
            <a:prstGeom prst="rect">
              <a:avLst/>
            </a:prstGeom>
            <a:solidFill>
              <a:schemeClr val="accent6">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4" name="矩形 3"/>
            <p:cNvSpPr/>
            <p:nvPr/>
          </p:nvSpPr>
          <p:spPr>
            <a:xfrm>
              <a:off x="4170" y="1782"/>
              <a:ext cx="843" cy="681"/>
            </a:xfrm>
            <a:prstGeom prst="rect">
              <a:avLst/>
            </a:prstGeom>
            <a:solidFill>
              <a:schemeClr val="accent6">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5" name="流程图: 摘录 4"/>
            <p:cNvSpPr/>
            <p:nvPr/>
          </p:nvSpPr>
          <p:spPr>
            <a:xfrm rot="5400000">
              <a:off x="4005" y="1947"/>
              <a:ext cx="680" cy="350"/>
            </a:xfrm>
            <a:prstGeom prst="flowChartExtra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流程图: 摘录 6"/>
            <p:cNvSpPr/>
            <p:nvPr/>
          </p:nvSpPr>
          <p:spPr>
            <a:xfrm rot="16200000">
              <a:off x="4676" y="2125"/>
              <a:ext cx="448" cy="226"/>
            </a:xfrm>
            <a:prstGeom prst="flowChartExtra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流程图: 摘录 7"/>
            <p:cNvSpPr/>
            <p:nvPr/>
          </p:nvSpPr>
          <p:spPr>
            <a:xfrm rot="5400000">
              <a:off x="10520" y="2125"/>
              <a:ext cx="448" cy="226"/>
            </a:xfrm>
            <a:prstGeom prst="flowChartExtra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流程图: 摘录 9"/>
            <p:cNvSpPr/>
            <p:nvPr/>
          </p:nvSpPr>
          <p:spPr>
            <a:xfrm rot="16200000">
              <a:off x="10959" y="1948"/>
              <a:ext cx="680" cy="350"/>
            </a:xfrm>
            <a:prstGeom prst="flowChartExtra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787" y="1555"/>
              <a:ext cx="6070" cy="68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sp>
        <p:nvSpPr>
          <p:cNvPr id="12" name="文本框 11"/>
          <p:cNvSpPr txBox="1"/>
          <p:nvPr/>
        </p:nvSpPr>
        <p:spPr>
          <a:xfrm>
            <a:off x="2868930" y="803275"/>
            <a:ext cx="3371850" cy="368300"/>
          </a:xfrm>
          <a:prstGeom prst="rect">
            <a:avLst/>
          </a:prstGeom>
          <a:noFill/>
        </p:spPr>
        <p:txBody>
          <a:bodyPr wrap="square" rtlCol="0">
            <a:spAutoFit/>
          </a:bodyPr>
          <a:lstStyle/>
          <a:p>
            <a:pPr algn="ctr"/>
            <a:r>
              <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第二章  引才对象</a:t>
            </a:r>
          </a:p>
        </p:txBody>
      </p:sp>
      <p:sp>
        <p:nvSpPr>
          <p:cNvPr id="15" name="文本框 14"/>
          <p:cNvSpPr txBox="1"/>
          <p:nvPr/>
        </p:nvSpPr>
        <p:spPr>
          <a:xfrm>
            <a:off x="1261110" y="1635760"/>
            <a:ext cx="6805295" cy="2677656"/>
          </a:xfrm>
          <a:prstGeom prst="rect">
            <a:avLst/>
          </a:prstGeom>
          <a:noFill/>
        </p:spPr>
        <p:txBody>
          <a:bodyPr wrap="squar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第四条</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p>
          <a:p>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《办法》中柔性引才对象应具备以下条件之一：</a:t>
            </a:r>
          </a:p>
          <a:p>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（一）具有高级职称的专业技术人才；</a:t>
            </a:r>
          </a:p>
          <a:p>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（二）持有高级技师职业资格证书或一级职业技能等级证书的技能型人才；</a:t>
            </a:r>
          </a:p>
          <a:p>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（三）符合江门市二级以上高层次人才认定标准的人才；</a:t>
            </a:r>
          </a:p>
          <a:p>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（四）经市委人才工作领导小组办公室认定的其他急需紧缺人才。</a:t>
            </a:r>
          </a:p>
          <a:p>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音频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cSld>
  <p:clrMapOvr>
    <a:masterClrMapping/>
  </p:clrMapOvr>
  <p:transition advTm="344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195580"/>
            <a:ext cx="309880" cy="2882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2235835" y="771525"/>
            <a:ext cx="4638040" cy="576580"/>
            <a:chOff x="4170" y="1555"/>
            <a:chExt cx="7304" cy="908"/>
          </a:xfrm>
        </p:grpSpPr>
        <p:sp>
          <p:nvSpPr>
            <p:cNvPr id="9" name="矩形 8"/>
            <p:cNvSpPr/>
            <p:nvPr/>
          </p:nvSpPr>
          <p:spPr>
            <a:xfrm>
              <a:off x="10631" y="1782"/>
              <a:ext cx="843" cy="681"/>
            </a:xfrm>
            <a:prstGeom prst="rect">
              <a:avLst/>
            </a:prstGeom>
            <a:solidFill>
              <a:schemeClr val="accent6">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4" name="矩形 3"/>
            <p:cNvSpPr/>
            <p:nvPr/>
          </p:nvSpPr>
          <p:spPr>
            <a:xfrm>
              <a:off x="4170" y="1782"/>
              <a:ext cx="843" cy="681"/>
            </a:xfrm>
            <a:prstGeom prst="rect">
              <a:avLst/>
            </a:prstGeom>
            <a:solidFill>
              <a:schemeClr val="accent6">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5" name="流程图: 摘录 4"/>
            <p:cNvSpPr/>
            <p:nvPr/>
          </p:nvSpPr>
          <p:spPr>
            <a:xfrm rot="5400000">
              <a:off x="4005" y="1947"/>
              <a:ext cx="680" cy="350"/>
            </a:xfrm>
            <a:prstGeom prst="flowChartExtra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流程图: 摘录 6"/>
            <p:cNvSpPr/>
            <p:nvPr/>
          </p:nvSpPr>
          <p:spPr>
            <a:xfrm rot="16200000">
              <a:off x="4676" y="2125"/>
              <a:ext cx="448" cy="226"/>
            </a:xfrm>
            <a:prstGeom prst="flowChartExtra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流程图: 摘录 7"/>
            <p:cNvSpPr/>
            <p:nvPr/>
          </p:nvSpPr>
          <p:spPr>
            <a:xfrm rot="5400000">
              <a:off x="10520" y="2125"/>
              <a:ext cx="448" cy="226"/>
            </a:xfrm>
            <a:prstGeom prst="flowChartExtra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流程图: 摘录 9"/>
            <p:cNvSpPr/>
            <p:nvPr/>
          </p:nvSpPr>
          <p:spPr>
            <a:xfrm rot="16200000">
              <a:off x="10959" y="1948"/>
              <a:ext cx="680" cy="350"/>
            </a:xfrm>
            <a:prstGeom prst="flowChartExtra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787" y="1555"/>
              <a:ext cx="6070" cy="68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sp>
        <p:nvSpPr>
          <p:cNvPr id="12" name="文本框 11"/>
          <p:cNvSpPr txBox="1"/>
          <p:nvPr/>
        </p:nvSpPr>
        <p:spPr>
          <a:xfrm>
            <a:off x="2868930" y="803275"/>
            <a:ext cx="3371850" cy="368300"/>
          </a:xfrm>
          <a:prstGeom prst="rect">
            <a:avLst/>
          </a:prstGeom>
          <a:noFill/>
        </p:spPr>
        <p:txBody>
          <a:bodyPr wrap="square" rtlCol="0">
            <a:spAutoFit/>
          </a:bodyPr>
          <a:lstStyle/>
          <a:p>
            <a:pPr algn="ctr"/>
            <a:r>
              <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第二章  引才对象</a:t>
            </a:r>
          </a:p>
        </p:txBody>
      </p:sp>
      <p:sp>
        <p:nvSpPr>
          <p:cNvPr id="15" name="文本框 14"/>
          <p:cNvSpPr txBox="1"/>
          <p:nvPr/>
        </p:nvSpPr>
        <p:spPr>
          <a:xfrm>
            <a:off x="1261110" y="1635760"/>
            <a:ext cx="6805295" cy="2891790"/>
          </a:xfrm>
          <a:prstGeom prst="rect">
            <a:avLst/>
          </a:prstGeom>
          <a:noFill/>
        </p:spPr>
        <p:txBody>
          <a:bodyPr wrap="square" rtlCol="0">
            <a:spAutoFit/>
          </a:bodyPr>
          <a:lstStyle/>
          <a:p>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第五条</a:t>
            </a:r>
            <a:r>
              <a:rPr lang="en-US" altLang="zh-CN"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p>
          <a:p>
            <a:endParaRPr lang="en-US" altLang="zh-CN"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《办法》中柔性引进的人才应当符合以下条件：</a:t>
            </a:r>
          </a:p>
          <a:p>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（一）拥护党的路线方针政策，具有良好的思想政治素质、道德品质和职业操守；</a:t>
            </a:r>
          </a:p>
          <a:p>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（二）与我市用人单位签订合作协议或工作合同，每年在我市实际工作时间连续不少于30天或累计不少于60天（其中在我市教育系统和医疗卫生系统工作的，实际累计不少于45天）；</a:t>
            </a:r>
          </a:p>
          <a:p>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（三）柔性引才单位与人才全职工作单位之间不存在隶属关系；</a:t>
            </a:r>
          </a:p>
          <a:p>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（四）不存在法律法规规定不得流动的情形。</a:t>
            </a:r>
          </a:p>
        </p:txBody>
      </p:sp>
      <p:pic>
        <p:nvPicPr>
          <p:cNvPr id="3" name="音频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cSld>
  <p:clrMapOvr>
    <a:masterClrMapping/>
  </p:clrMapOvr>
  <p:transition advTm="454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0" y="1779905"/>
            <a:ext cx="9146540" cy="1298575"/>
          </a:xfrm>
          <a:prstGeom prst="rect">
            <a:avLst/>
          </a:prstGeom>
          <a:solidFill>
            <a:schemeClr val="accent2"/>
          </a:solidFill>
          <a:ln w="0">
            <a:noFill/>
            <a:prstDash val="solid"/>
            <a:miter lim="800000"/>
          </a:ln>
        </p:spPr>
        <p:txBody>
          <a:bodyPr vert="horz" wrap="square" lIns="91433" tIns="45717" rIns="91433" bIns="45717" numCol="1" anchor="t" anchorCtr="0" compatLnSpc="1"/>
          <a:lstStyle/>
          <a:p>
            <a:endParaRPr lang="zh-CN" altLang="en-US">
              <a:ea typeface="微软雅黑" panose="020B0503020204020204" pitchFamily="34" charset="-122"/>
            </a:endParaRPr>
          </a:p>
        </p:txBody>
      </p:sp>
      <p:sp>
        <p:nvSpPr>
          <p:cNvPr id="7" name="Freeform 7"/>
          <p:cNvSpPr/>
          <p:nvPr/>
        </p:nvSpPr>
        <p:spPr bwMode="auto">
          <a:xfrm>
            <a:off x="459105" y="1377315"/>
            <a:ext cx="2532380" cy="2103755"/>
          </a:xfrm>
          <a:custGeom>
            <a:avLst/>
            <a:gdLst>
              <a:gd name="T0" fmla="*/ 579 w 1583"/>
              <a:gd name="T1" fmla="*/ 0 h 1325"/>
              <a:gd name="T2" fmla="*/ 1583 w 1583"/>
              <a:gd name="T3" fmla="*/ 0 h 1325"/>
              <a:gd name="T4" fmla="*/ 1004 w 1583"/>
              <a:gd name="T5" fmla="*/ 1325 h 1325"/>
              <a:gd name="T6" fmla="*/ 0 w 1583"/>
              <a:gd name="T7" fmla="*/ 1325 h 1325"/>
              <a:gd name="T8" fmla="*/ 579 w 1583"/>
              <a:gd name="T9" fmla="*/ 0 h 1325"/>
            </a:gdLst>
            <a:ahLst/>
            <a:cxnLst>
              <a:cxn ang="0">
                <a:pos x="T0" y="T1"/>
              </a:cxn>
              <a:cxn ang="0">
                <a:pos x="T2" y="T3"/>
              </a:cxn>
              <a:cxn ang="0">
                <a:pos x="T4" y="T5"/>
              </a:cxn>
              <a:cxn ang="0">
                <a:pos x="T6" y="T7"/>
              </a:cxn>
              <a:cxn ang="0">
                <a:pos x="T8" y="T9"/>
              </a:cxn>
            </a:cxnLst>
            <a:rect l="0" t="0" r="r" b="b"/>
            <a:pathLst>
              <a:path w="1583" h="1325">
                <a:moveTo>
                  <a:pt x="579" y="0"/>
                </a:moveTo>
                <a:lnTo>
                  <a:pt x="1583" y="0"/>
                </a:lnTo>
                <a:lnTo>
                  <a:pt x="1004" y="1325"/>
                </a:lnTo>
                <a:lnTo>
                  <a:pt x="0" y="1325"/>
                </a:lnTo>
                <a:lnTo>
                  <a:pt x="579" y="0"/>
                </a:lnTo>
                <a:close/>
              </a:path>
            </a:pathLst>
          </a:custGeom>
          <a:solidFill>
            <a:schemeClr val="accent1"/>
          </a:solidFill>
          <a:ln w="0">
            <a:noFill/>
            <a:prstDash val="solid"/>
            <a:round/>
          </a:ln>
        </p:spPr>
        <p:txBody>
          <a:bodyPr vert="horz" wrap="square" lIns="91433" tIns="45717" rIns="91433" bIns="45717" numCol="1" anchor="ctr" anchorCtr="1" compatLnSpc="1"/>
          <a:lstStyle/>
          <a:p>
            <a:r>
              <a:rPr lang="en-US" altLang="zh-CN" sz="5100" dirty="0">
                <a:solidFill>
                  <a:schemeClr val="bg1"/>
                </a:solidFill>
                <a:latin typeface="Impact" panose="020B0806030902050204" pitchFamily="34" charset="0"/>
                <a:ea typeface="微软雅黑" panose="020B0503020204020204" pitchFamily="34" charset="-122"/>
              </a:rPr>
              <a:t>03</a:t>
            </a:r>
            <a:endParaRPr lang="zh-CN" altLang="en-US" sz="5100" dirty="0">
              <a:solidFill>
                <a:schemeClr val="bg1"/>
              </a:solidFill>
              <a:latin typeface="Impact" panose="020B0806030902050204" pitchFamily="34" charset="0"/>
              <a:ea typeface="微软雅黑" panose="020B0503020204020204" pitchFamily="34" charset="-122"/>
            </a:endParaRPr>
          </a:p>
        </p:txBody>
      </p:sp>
      <p:sp>
        <p:nvSpPr>
          <p:cNvPr id="12" name="TextBox 48"/>
          <p:cNvSpPr txBox="1"/>
          <p:nvPr/>
        </p:nvSpPr>
        <p:spPr>
          <a:xfrm>
            <a:off x="2844165" y="2139950"/>
            <a:ext cx="5050155" cy="528955"/>
          </a:xfrm>
          <a:prstGeom prst="rect">
            <a:avLst/>
          </a:prstGeom>
          <a:noFill/>
        </p:spPr>
        <p:txBody>
          <a:bodyPr wrap="square" lIns="68579" tIns="34289" rIns="68579" bIns="34289" rtlCol="0">
            <a:spAutoFit/>
          </a:bodyPr>
          <a:lstStyle/>
          <a:p>
            <a:r>
              <a:rPr lang="zh-CN" altLang="en-US" sz="3000" b="1" dirty="0">
                <a:solidFill>
                  <a:schemeClr val="bg1"/>
                </a:solidFill>
                <a:latin typeface="微软雅黑" panose="020B0503020204020204" pitchFamily="34" charset="-122"/>
                <a:ea typeface="微软雅黑" panose="020B0503020204020204" pitchFamily="34" charset="-122"/>
                <a:cs typeface="+mn-ea"/>
                <a:sym typeface="+mn-lt"/>
              </a:rPr>
              <a:t>第三章</a:t>
            </a:r>
            <a:r>
              <a:rPr lang="en-US" altLang="zh-CN" sz="3000" b="1" dirty="0">
                <a:solidFill>
                  <a:schemeClr val="bg1"/>
                </a:solidFill>
                <a:latin typeface="微软雅黑" panose="020B0503020204020204" pitchFamily="34" charset="-122"/>
                <a:ea typeface="微软雅黑" panose="020B0503020204020204" pitchFamily="34" charset="-122"/>
                <a:cs typeface="+mn-ea"/>
                <a:sym typeface="+mn-lt"/>
              </a:rPr>
              <a:t> </a:t>
            </a:r>
            <a:r>
              <a:rPr lang="zh-CN" altLang="en-US" sz="3000" b="1" dirty="0">
                <a:solidFill>
                  <a:schemeClr val="bg1"/>
                </a:solidFill>
                <a:latin typeface="微软雅黑" panose="020B0503020204020204" pitchFamily="34" charset="-122"/>
                <a:ea typeface="微软雅黑" panose="020B0503020204020204" pitchFamily="34" charset="-122"/>
                <a:cs typeface="+mn-ea"/>
                <a:sym typeface="+mn-lt"/>
              </a:rPr>
              <a:t> 引才方式</a:t>
            </a:r>
          </a:p>
        </p:txBody>
      </p:sp>
      <p:pic>
        <p:nvPicPr>
          <p:cNvPr id="4" name="图片 3" descr="12"/>
          <p:cNvPicPr>
            <a:picLocks noChangeAspect="1"/>
          </p:cNvPicPr>
          <p:nvPr/>
        </p:nvPicPr>
        <p:blipFill>
          <a:blip r:embed="rId4"/>
          <a:stretch>
            <a:fillRect/>
          </a:stretch>
        </p:blipFill>
        <p:spPr>
          <a:xfrm>
            <a:off x="6083935" y="1419860"/>
            <a:ext cx="2538730" cy="2080895"/>
          </a:xfrm>
          <a:prstGeom prst="rect">
            <a:avLst/>
          </a:prstGeom>
        </p:spPr>
      </p:pic>
      <p:pic>
        <p:nvPicPr>
          <p:cNvPr id="2" name="音频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spTree>
  </p:cSld>
  <p:clrMapOvr>
    <a:masterClrMapping/>
  </p:clrMapOvr>
  <p:transition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195580"/>
            <a:ext cx="309880" cy="2882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2235835" y="771525"/>
            <a:ext cx="4638040" cy="576580"/>
            <a:chOff x="4170" y="1555"/>
            <a:chExt cx="7304" cy="908"/>
          </a:xfrm>
        </p:grpSpPr>
        <p:sp>
          <p:nvSpPr>
            <p:cNvPr id="9" name="矩形 8"/>
            <p:cNvSpPr/>
            <p:nvPr/>
          </p:nvSpPr>
          <p:spPr>
            <a:xfrm>
              <a:off x="10631" y="1782"/>
              <a:ext cx="843" cy="681"/>
            </a:xfrm>
            <a:prstGeom prst="rect">
              <a:avLst/>
            </a:prstGeom>
            <a:solidFill>
              <a:schemeClr val="accent6">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4" name="矩形 3"/>
            <p:cNvSpPr/>
            <p:nvPr/>
          </p:nvSpPr>
          <p:spPr>
            <a:xfrm>
              <a:off x="4170" y="1782"/>
              <a:ext cx="843" cy="681"/>
            </a:xfrm>
            <a:prstGeom prst="rect">
              <a:avLst/>
            </a:prstGeom>
            <a:solidFill>
              <a:schemeClr val="accent6">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5" name="流程图: 摘录 4"/>
            <p:cNvSpPr/>
            <p:nvPr/>
          </p:nvSpPr>
          <p:spPr>
            <a:xfrm rot="5400000">
              <a:off x="4005" y="1947"/>
              <a:ext cx="680" cy="350"/>
            </a:xfrm>
            <a:prstGeom prst="flowChartExtra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流程图: 摘录 6"/>
            <p:cNvSpPr/>
            <p:nvPr/>
          </p:nvSpPr>
          <p:spPr>
            <a:xfrm rot="16200000">
              <a:off x="4676" y="2125"/>
              <a:ext cx="448" cy="226"/>
            </a:xfrm>
            <a:prstGeom prst="flowChartExtra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流程图: 摘录 7"/>
            <p:cNvSpPr/>
            <p:nvPr/>
          </p:nvSpPr>
          <p:spPr>
            <a:xfrm rot="5400000">
              <a:off x="10520" y="2125"/>
              <a:ext cx="448" cy="226"/>
            </a:xfrm>
            <a:prstGeom prst="flowChartExtra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流程图: 摘录 9"/>
            <p:cNvSpPr/>
            <p:nvPr/>
          </p:nvSpPr>
          <p:spPr>
            <a:xfrm rot="16200000">
              <a:off x="10959" y="1948"/>
              <a:ext cx="680" cy="350"/>
            </a:xfrm>
            <a:prstGeom prst="flowChartExtra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787" y="1555"/>
              <a:ext cx="6070" cy="68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sp>
        <p:nvSpPr>
          <p:cNvPr id="12" name="文本框 11"/>
          <p:cNvSpPr txBox="1"/>
          <p:nvPr/>
        </p:nvSpPr>
        <p:spPr>
          <a:xfrm>
            <a:off x="2868930" y="803275"/>
            <a:ext cx="3371850" cy="368300"/>
          </a:xfrm>
          <a:prstGeom prst="rect">
            <a:avLst/>
          </a:prstGeom>
          <a:noFill/>
        </p:spPr>
        <p:txBody>
          <a:bodyPr wrap="square" rtlCol="0">
            <a:spAutoFit/>
          </a:bodyPr>
          <a:lstStyle/>
          <a:p>
            <a:pPr algn="ctr"/>
            <a:r>
              <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第三章  引才方式</a:t>
            </a:r>
          </a:p>
        </p:txBody>
      </p:sp>
      <p:sp>
        <p:nvSpPr>
          <p:cNvPr id="15" name="文本框 14"/>
          <p:cNvSpPr txBox="1"/>
          <p:nvPr/>
        </p:nvSpPr>
        <p:spPr>
          <a:xfrm>
            <a:off x="1261110" y="1635760"/>
            <a:ext cx="2837815" cy="2891790"/>
          </a:xfrm>
          <a:prstGeom prst="rect">
            <a:avLst/>
          </a:prstGeom>
          <a:noFill/>
        </p:spPr>
        <p:txBody>
          <a:bodyPr wrap="square" rtlCol="0">
            <a:spAutoFit/>
          </a:bodyPr>
          <a:lstStyle/>
          <a:p>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第六条</a:t>
            </a:r>
            <a:r>
              <a:rPr lang="en-US" altLang="zh-CN"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p>
          <a:p>
            <a:endParaRPr lang="en-US" altLang="zh-CN"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柔性引进人才主要采取以下方式：</a:t>
            </a:r>
          </a:p>
          <a:p>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（一）顾问指导。</a:t>
            </a:r>
          </a:p>
          <a:p>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（二）短期兼职。</a:t>
            </a:r>
          </a:p>
          <a:p>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（三）项目合作。</a:t>
            </a:r>
          </a:p>
          <a:p>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（四）退休返聘。</a:t>
            </a:r>
          </a:p>
          <a:p>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（五）其他方式。</a:t>
            </a:r>
          </a:p>
        </p:txBody>
      </p:sp>
      <p:sp>
        <p:nvSpPr>
          <p:cNvPr id="3" name="文本框 2"/>
          <p:cNvSpPr txBox="1"/>
          <p:nvPr/>
        </p:nvSpPr>
        <p:spPr>
          <a:xfrm>
            <a:off x="4293235" y="1635760"/>
            <a:ext cx="4626610" cy="2891790"/>
          </a:xfrm>
          <a:prstGeom prst="rect">
            <a:avLst/>
          </a:prstGeom>
          <a:noFill/>
        </p:spPr>
        <p:txBody>
          <a:bodyPr wrap="square" rtlCol="0">
            <a:spAutoFit/>
          </a:bodyPr>
          <a:lstStyle/>
          <a:p>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第七条</a:t>
            </a:r>
            <a:r>
              <a:rPr lang="en-US" altLang="zh-CN"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p>
          <a:p>
            <a:endParaRPr lang="en-US" altLang="zh-CN"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用人单位在开展柔性引才时，应当严格遵守相关法律法规，与人才签订合作协议或工作合同，明确双方的权利、责任和义务，建议包括：</a:t>
            </a:r>
          </a:p>
          <a:p>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（一）双方合作内容、预期效益目标；</a:t>
            </a:r>
          </a:p>
          <a:p>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（二）柔性引才的方式、工作时长、相关待遇；</a:t>
            </a:r>
          </a:p>
          <a:p>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（三）双方合作涉及的知识产权和保密等事宜；</a:t>
            </a:r>
          </a:p>
          <a:p>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（四）双方需约定的其他事项。</a:t>
            </a:r>
          </a:p>
        </p:txBody>
      </p:sp>
      <p:sp>
        <p:nvSpPr>
          <p:cNvPr id="16" name="减号 15"/>
          <p:cNvSpPr/>
          <p:nvPr/>
        </p:nvSpPr>
        <p:spPr>
          <a:xfrm>
            <a:off x="4022725" y="1443990"/>
            <a:ext cx="76200" cy="3456305"/>
          </a:xfrm>
          <a:prstGeom prst="mathMinus">
            <a:avLst>
              <a:gd name="adj1" fmla="val 9180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音频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cSld>
  <p:clrMapOvr>
    <a:masterClrMapping/>
  </p:clrMapOvr>
  <p:transition advTm="10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Office 主题​​">
  <a:themeElements>
    <a:clrScheme name="自定义 1065">
      <a:dk1>
        <a:sysClr val="windowText" lastClr="000000"/>
      </a:dk1>
      <a:lt1>
        <a:sysClr val="window" lastClr="FFFFFF"/>
      </a:lt1>
      <a:dk2>
        <a:srgbClr val="5A6378"/>
      </a:dk2>
      <a:lt2>
        <a:srgbClr val="D4D4D6"/>
      </a:lt2>
      <a:accent1>
        <a:srgbClr val="33739F"/>
      </a:accent1>
      <a:accent2>
        <a:srgbClr val="5FC0C9"/>
      </a:accent2>
      <a:accent3>
        <a:srgbClr val="33739F"/>
      </a:accent3>
      <a:accent4>
        <a:srgbClr val="5FC0C9"/>
      </a:accent4>
      <a:accent5>
        <a:srgbClr val="33739F"/>
      </a:accent5>
      <a:accent6>
        <a:srgbClr val="5FC0C9"/>
      </a:accent6>
      <a:hlink>
        <a:srgbClr val="168BBA"/>
      </a:hlink>
      <a:folHlink>
        <a:srgbClr val="68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1288</Words>
  <Application>Microsoft Office PowerPoint</Application>
  <PresentationFormat>全屏显示(16:9)</PresentationFormat>
  <Paragraphs>125</Paragraphs>
  <Slides>17</Slides>
  <Notes>4</Notes>
  <HiddenSlides>0</HiddenSlides>
  <MMClips>17</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17</vt:i4>
      </vt:variant>
    </vt:vector>
  </HeadingPairs>
  <TitlesOfParts>
    <vt:vector size="22" baseType="lpstr">
      <vt:lpstr>微软雅黑</vt:lpstr>
      <vt:lpstr>Arial</vt:lpstr>
      <vt:lpstr>Calibri</vt:lpstr>
      <vt:lpstr>Impact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23</dc:title>
  <dc:creator>USER</dc:creator>
  <cp:lastModifiedBy>holgerx Chan</cp:lastModifiedBy>
  <cp:revision>495</cp:revision>
  <dcterms:created xsi:type="dcterms:W3CDTF">2022-05-17T01:27:25Z</dcterms:created>
  <dcterms:modified xsi:type="dcterms:W3CDTF">2022-05-17T03:03:24Z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5279628E40B04D43B313F507FF5715C5</vt:lpwstr>
  </property>
  <property fmtid="{D5CDD505-2E9C-101B-9397-08002B2CF9AE}" pid="3" name="KSOProductBuildVer">
    <vt:lpwstr>2052-11.8.2.9958</vt:lpwstr>
  </property>
</Properties>
</file>